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</p:sldMasterIdLst>
  <p:notesMasterIdLst>
    <p:notesMasterId r:id="rId25"/>
  </p:notesMasterIdLst>
  <p:sldIdLst>
    <p:sldId id="4423" r:id="rId2"/>
    <p:sldId id="4359" r:id="rId3"/>
    <p:sldId id="4476" r:id="rId4"/>
    <p:sldId id="4469" r:id="rId5"/>
    <p:sldId id="4474" r:id="rId6"/>
    <p:sldId id="4404" r:id="rId7"/>
    <p:sldId id="4472" r:id="rId8"/>
    <p:sldId id="4483" r:id="rId9"/>
    <p:sldId id="4411" r:id="rId10"/>
    <p:sldId id="4475" r:id="rId11"/>
    <p:sldId id="4480" r:id="rId12"/>
    <p:sldId id="4479" r:id="rId13"/>
    <p:sldId id="4465" r:id="rId14"/>
    <p:sldId id="625" r:id="rId15"/>
    <p:sldId id="261" r:id="rId16"/>
    <p:sldId id="4374" r:id="rId17"/>
    <p:sldId id="4375" r:id="rId18"/>
    <p:sldId id="4393" r:id="rId19"/>
    <p:sldId id="257" r:id="rId20"/>
    <p:sldId id="4481" r:id="rId21"/>
    <p:sldId id="4376" r:id="rId22"/>
    <p:sldId id="4477" r:id="rId23"/>
    <p:sldId id="4482" r:id="rId24"/>
  </p:sldIdLst>
  <p:sldSz cx="12192000" cy="6858000"/>
  <p:notesSz cx="7102475" cy="93884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hY6x2p8Fkg02yU2xBoym4xnqyFW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ri Paradise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90"/>
    <a:srgbClr val="6EB248"/>
    <a:srgbClr val="7E261F"/>
    <a:srgbClr val="C90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E3AE47-D5D5-41C7-9B24-D42A05F3846B}">
  <a:tblStyle styleId="{58E3AE47-D5D5-41C7-9B24-D42A05F3846B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D"/>
          </a:solidFill>
        </a:fill>
      </a:tcStyle>
    </a:wholeTbl>
    <a:band1H>
      <a:tcTxStyle b="off" i="off"/>
      <a:tcStyle>
        <a:tcBdr/>
        <a:fill>
          <a:solidFill>
            <a:srgbClr val="D5E2D9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5E2D9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12"/>
    <p:restoredTop sz="86463" autoAdjust="0"/>
  </p:normalViewPr>
  <p:slideViewPr>
    <p:cSldViewPr snapToGrid="0">
      <p:cViewPr varScale="1">
        <p:scale>
          <a:sx n="110" d="100"/>
          <a:sy n="110" d="100"/>
        </p:scale>
        <p:origin x="400" y="168"/>
      </p:cViewPr>
      <p:guideLst/>
    </p:cSldViewPr>
  </p:slideViewPr>
  <p:outlineViewPr>
    <p:cViewPr>
      <p:scale>
        <a:sx n="33" d="100"/>
        <a:sy n="33" d="100"/>
      </p:scale>
      <p:origin x="0" y="-6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5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e9ed2152cc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e9ed2152cc_2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t" anchorCtr="0">
            <a:noAutofit/>
          </a:bodyPr>
          <a:lstStyle/>
          <a:p>
            <a:pPr marL="4445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dirty="0"/>
          </a:p>
        </p:txBody>
      </p:sp>
      <p:sp>
        <p:nvSpPr>
          <p:cNvPr id="270" name="Google Shape;270;ge9ed2152cc_2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559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understanding them as fundamentally 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things is essential, because it divides and clarifies the primary challenge for leaders: understanding the implication that demographic variety has on business performance, and creating an environment that invites the full spectrum of employee perspectives and maximizes them.</a:t>
            </a:r>
            <a:endParaRPr sz="1800" b="0" dirty="0"/>
          </a:p>
        </p:txBody>
      </p:sp>
      <p:sp>
        <p:nvSpPr>
          <p:cNvPr id="50" name="Google Shape;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4357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900" b="0" dirty="0"/>
              <a:t>https://</a:t>
            </a:r>
            <a:r>
              <a:rPr lang="en-US" sz="1900" b="0" dirty="0" err="1"/>
              <a:t>hbr.org</a:t>
            </a:r>
            <a:r>
              <a:rPr lang="en-US" sz="1900" b="0" dirty="0"/>
              <a:t>/2020/03/the-key-to-inclusive-leadership</a:t>
            </a:r>
            <a:endParaRPr sz="1900" b="0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664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14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900" b="0"/>
          </a:p>
        </p:txBody>
      </p:sp>
      <p:sp>
        <p:nvSpPr>
          <p:cNvPr id="134" name="Google Shape;134;p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244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900" b="0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62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ea056cbfe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ea056cbfea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800"/>
              <a:t>Add “limited” across the old approach; the now vs. next</a:t>
            </a:r>
            <a:endParaRPr sz="1800" b="0"/>
          </a:p>
        </p:txBody>
      </p:sp>
      <p:sp>
        <p:nvSpPr>
          <p:cNvPr id="341" name="Google Shape;341;gea056cbfea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 sz="1200">
                <a:latin typeface="Arial"/>
                <a:ea typeface="Arial"/>
                <a:cs typeface="Arial"/>
                <a:sym typeface="Arial"/>
              </a:rPr>
              <a:t>15</a:t>
            </a:fld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900" b="0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409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900" b="0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5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e9ed2152cc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e9ed2152cc_2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800"/>
              <a:t>Given the last 18 months we are in a new reality of how employees engage within companies. We want productivity to remain with the new “work world”. Employees want to work in a flexible way. Hybrid is the new way to work. At the same time wanting connection and opportunities to learn and grow. Employees have said they need a sense of belonging and the feeling of disconnected.</a:t>
            </a:r>
            <a:endParaRPr sz="1800" b="0"/>
          </a:p>
        </p:txBody>
      </p:sp>
      <p:sp>
        <p:nvSpPr>
          <p:cNvPr id="279" name="Google Shape;279;ge9ed2152cc_2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 sz="1200">
                <a:latin typeface="Arial"/>
                <a:ea typeface="Arial"/>
                <a:cs typeface="Arial"/>
                <a:sym typeface="Arial"/>
              </a:rPr>
              <a:t>19</a:t>
            </a:fld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dirty="0"/>
          </a:p>
        </p:txBody>
      </p:sp>
      <p:sp>
        <p:nvSpPr>
          <p:cNvPr id="50" name="Google Shape;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639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900" b="0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32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900" b="0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6125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900" b="0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258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dirty="0"/>
          </a:p>
        </p:txBody>
      </p:sp>
      <p:sp>
        <p:nvSpPr>
          <p:cNvPr id="50" name="Google Shape;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55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understanding them as fundamentally 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things is essential, because it divides and clarifies the primary challenge for leaders: understanding the implication that demographic variety has on business performance, and creating an environment that invites the full spectrum of employee perspectives and maximizes them.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900" b="0" dirty="0"/>
              <a:t>https://</a:t>
            </a:r>
            <a:r>
              <a:rPr lang="en-US" sz="1900" b="0" dirty="0" err="1"/>
              <a:t>www.gallup.com</a:t>
            </a:r>
            <a:r>
              <a:rPr lang="en-US" sz="1900" b="0" dirty="0"/>
              <a:t>/workplace/242138/requirements-diverse-inclusive-</a:t>
            </a:r>
            <a:r>
              <a:rPr lang="en-US" sz="1900" b="0"/>
              <a:t>culture.aspx</a:t>
            </a:r>
            <a:endParaRPr sz="1900" b="0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21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understanding them as fundamentally 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things is essential, because it divides and clarifies the primary challenge for leaders: understanding the implication that demographic variety has on business performance, and creating an environment that invites the full spectrum of employee perspectives and maximizes them.</a:t>
            </a:r>
            <a:endParaRPr sz="1800" b="0" dirty="0"/>
          </a:p>
        </p:txBody>
      </p:sp>
      <p:sp>
        <p:nvSpPr>
          <p:cNvPr id="50" name="Google Shape;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8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understanding them as fundamentally 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things is essential, because it divides and clarifies the primary challenge for leaders: understanding the implication that demographic variety has on business performance, and creating an environment that invites the full spectrum of employee perspectives and maximizes them.</a:t>
            </a:r>
            <a:endParaRPr sz="1800" b="0" dirty="0"/>
          </a:p>
        </p:txBody>
      </p:sp>
      <p:sp>
        <p:nvSpPr>
          <p:cNvPr id="50" name="Google Shape;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570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900" b="0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345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800" b="0" dirty="0"/>
          </a:p>
        </p:txBody>
      </p:sp>
      <p:sp>
        <p:nvSpPr>
          <p:cNvPr id="50" name="Google Shape;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25" tIns="45575" rIns="91225" bIns="45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479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152400" lvl="0" indent="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1200"/>
              <a:buNone/>
            </a:pPr>
            <a:endParaRPr lang="en-US" sz="1800" dirty="0">
              <a:solidFill>
                <a:srgbClr val="4545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812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900" b="0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47075" rIns="94200" bIns="470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202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Proxima Nova"/>
              <a:buNone/>
              <a:defRPr sz="3600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© 2019 - 2021 NUMLY™, INC.               </a:t>
            </a:r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F39E6-60ED-624D-96B6-E2D271171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2423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7A250E-8BE8-9B41-AD97-6E42AA58F1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2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406399" y="702156"/>
            <a:ext cx="11345333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Proxima Nova"/>
              <a:buNone/>
              <a:defRPr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728132" y="1676400"/>
            <a:ext cx="10684935" cy="446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 dirty="0"/>
          </a:p>
        </p:txBody>
      </p:sp>
      <p:pic>
        <p:nvPicPr>
          <p:cNvPr id="25" name="Google Shape;2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853" y="6461236"/>
            <a:ext cx="635000" cy="22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26;p23"/>
          <p:cNvCxnSpPr/>
          <p:nvPr/>
        </p:nvCxnSpPr>
        <p:spPr>
          <a:xfrm>
            <a:off x="406399" y="6356182"/>
            <a:ext cx="11345333" cy="0"/>
          </a:xfrm>
          <a:prstGeom prst="straightConnector1">
            <a:avLst/>
          </a:prstGeom>
          <a:noFill/>
          <a:ln w="12700" cap="rnd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23"/>
          <p:cNvCxnSpPr/>
          <p:nvPr/>
        </p:nvCxnSpPr>
        <p:spPr>
          <a:xfrm>
            <a:off x="402685" y="1156009"/>
            <a:ext cx="11345333" cy="0"/>
          </a:xfrm>
          <a:prstGeom prst="straightConnector1">
            <a:avLst/>
          </a:prstGeom>
          <a:noFill/>
          <a:ln w="12700" cap="rnd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45;p26">
            <a:extLst>
              <a:ext uri="{FF2B5EF4-FFF2-40B4-BE49-F238E27FC236}">
                <a16:creationId xmlns:a16="http://schemas.microsoft.com/office/drawing/2014/main" id="{97411B3E-5DB5-D246-8907-1E45D2467E1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‹#›</a:t>
            </a:fld>
            <a:r>
              <a:rPr lang="en-US" dirty="0"/>
              <a:t>           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581192" y="705124"/>
            <a:ext cx="11029616" cy="40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Proxima Nova"/>
              <a:buNone/>
              <a:defRPr sz="2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559497" y="1845348"/>
            <a:ext cx="11029616" cy="365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2207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1038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29870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2987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2987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987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9870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98703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en-US" dirty="0"/>
              <a:t>© 2019 - 2021 NUMLY™, INC.               </a:t>
            </a:r>
            <a:endParaRPr dirty="0"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10" Type="http://schemas.openxmlformats.org/officeDocument/2006/relationships/image" Target="../media/image11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contact@numly.i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6"/>
          <p:cNvSpPr/>
          <p:nvPr/>
        </p:nvSpPr>
        <p:spPr>
          <a:xfrm>
            <a:off x="6900789" y="2036724"/>
            <a:ext cx="4947212" cy="212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SzPts val="2700"/>
            </a:pPr>
            <a:r>
              <a:rPr lang="en-US" sz="2800" b="1" dirty="0">
                <a:solidFill>
                  <a:srgbClr val="6EB248"/>
                </a:solidFill>
              </a:rPr>
              <a:t>Creating a </a:t>
            </a:r>
            <a:br>
              <a:rPr lang="en-US" sz="2800" b="1" dirty="0">
                <a:solidFill>
                  <a:srgbClr val="6EB248"/>
                </a:solidFill>
              </a:rPr>
            </a:br>
            <a:r>
              <a:rPr lang="en-US" sz="2800" b="1" dirty="0">
                <a:solidFill>
                  <a:srgbClr val="6EB248"/>
                </a:solidFill>
              </a:rPr>
              <a:t>Culture of Inclusion </a:t>
            </a:r>
            <a:br>
              <a:rPr lang="en-US" sz="2800" b="1" dirty="0">
                <a:solidFill>
                  <a:srgbClr val="6EB248"/>
                </a:solidFill>
              </a:rPr>
            </a:br>
            <a:r>
              <a:rPr lang="en-US" sz="2800" b="1" dirty="0">
                <a:solidFill>
                  <a:srgbClr val="6EB248"/>
                </a:solidFill>
              </a:rPr>
              <a:t>for Your Hybrid Teams</a:t>
            </a:r>
          </a:p>
          <a:p>
            <a:pPr algn="ctr">
              <a:buSzPts val="1200"/>
            </a:pPr>
            <a:r>
              <a:rPr lang="en" sz="1600" b="1" i="1" dirty="0">
                <a:solidFill>
                  <a:srgbClr val="00B0F0"/>
                </a:solidFill>
              </a:rPr>
              <a:t>with</a:t>
            </a:r>
            <a:r>
              <a:rPr lang="en" sz="2000" b="1" dirty="0">
                <a:solidFill>
                  <a:srgbClr val="00B0F0"/>
                </a:solidFill>
              </a:rPr>
              <a:t> </a:t>
            </a:r>
            <a:br>
              <a:rPr lang="en" sz="2000" b="1" dirty="0">
                <a:solidFill>
                  <a:srgbClr val="00B0F0"/>
                </a:solidFill>
              </a:rPr>
            </a:br>
            <a:r>
              <a:rPr lang="en" sz="1600" b="1" dirty="0">
                <a:solidFill>
                  <a:srgbClr val="00B0F0"/>
                </a:solidFill>
              </a:rPr>
              <a:t>Peer Coaching on Critical Skills</a:t>
            </a:r>
            <a:br>
              <a:rPr lang="en" sz="2400" b="1" dirty="0">
                <a:solidFill>
                  <a:srgbClr val="00B0F0"/>
                </a:solidFill>
              </a:rPr>
            </a:br>
            <a:endParaRPr sz="2400" b="1" dirty="0">
              <a:solidFill>
                <a:srgbClr val="00B0F0"/>
              </a:solidFill>
            </a:endParaRPr>
          </a:p>
        </p:txBody>
      </p:sp>
      <p:sp>
        <p:nvSpPr>
          <p:cNvPr id="274" name="Google Shape;274;p46"/>
          <p:cNvSpPr/>
          <p:nvPr/>
        </p:nvSpPr>
        <p:spPr>
          <a:xfrm>
            <a:off x="7103563" y="4350881"/>
            <a:ext cx="4541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SzPts val="1400"/>
            </a:pPr>
            <a:r>
              <a:rPr lang="en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Engage ● Coach ● Perform℠</a:t>
            </a:r>
            <a:endParaRPr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2EACB8B-5BB5-2A45-8063-BD385025B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191" y="6363225"/>
            <a:ext cx="693369" cy="3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25;p23">
            <a:extLst>
              <a:ext uri="{FF2B5EF4-FFF2-40B4-BE49-F238E27FC236}">
                <a16:creationId xmlns:a16="http://schemas.microsoft.com/office/drawing/2014/main" id="{6829F89A-4295-B04C-9F07-37820DF0CC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61281" y="6497488"/>
            <a:ext cx="635000" cy="22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503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8;ga6ef990b24_1_0">
            <a:extLst>
              <a:ext uri="{FF2B5EF4-FFF2-40B4-BE49-F238E27FC236}">
                <a16:creationId xmlns:a16="http://schemas.microsoft.com/office/drawing/2014/main" id="{C58E6133-E061-EE4A-BDAF-5041C22FAA39}"/>
              </a:ext>
            </a:extLst>
          </p:cNvPr>
          <p:cNvSpPr txBox="1"/>
          <p:nvPr/>
        </p:nvSpPr>
        <p:spPr>
          <a:xfrm>
            <a:off x="1548293" y="2229086"/>
            <a:ext cx="91440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But few know </a:t>
            </a:r>
            <a:r>
              <a:rPr lang="en-US" sz="6000" b="1" i="1" u="sng" strike="noStrike" cap="none" dirty="0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how</a:t>
            </a:r>
            <a:r>
              <a:rPr lang="en-US" sz="6000" b="1" i="0" u="none" strike="noStrike" cap="none" dirty="0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.</a:t>
            </a:r>
            <a:endParaRPr sz="6000" b="1" i="0" u="none" strike="noStrike" cap="none" dirty="0">
              <a:solidFill>
                <a:srgbClr val="FFFFFF"/>
              </a:solidFill>
              <a:latin typeface="Proxima Nova Rg"/>
              <a:ea typeface="Proxima Nova Rg"/>
              <a:cs typeface="Proxima Nova Rg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42844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/>
          <p:nvPr/>
        </p:nvSpPr>
        <p:spPr>
          <a:xfrm>
            <a:off x="6217441" y="2133740"/>
            <a:ext cx="5020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SzPts val="1500"/>
            </a:pPr>
            <a:r>
              <a:rPr lang="en" sz="2000" b="1">
                <a:solidFill>
                  <a:schemeClr val="lt1"/>
                </a:solidFill>
              </a:rPr>
              <a:t>“The Skills of the future are not technical, they’re behavioral.”</a:t>
            </a:r>
            <a:br>
              <a:rPr lang="en" sz="2000" b="1">
                <a:solidFill>
                  <a:schemeClr val="lt1"/>
                </a:solidFill>
              </a:rPr>
            </a:br>
            <a:endParaRPr sz="2000" b="1">
              <a:solidFill>
                <a:schemeClr val="lt1"/>
              </a:solidFill>
            </a:endParaRPr>
          </a:p>
          <a:p>
            <a:pPr algn="ctr">
              <a:buSzPts val="1500"/>
            </a:pPr>
            <a:r>
              <a:rPr lang="en" sz="2000" b="1">
                <a:solidFill>
                  <a:schemeClr val="lt1"/>
                </a:solidFill>
              </a:rPr>
              <a:t>              Josh Bersin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8" name="Google Shape;209;p2">
            <a:extLst>
              <a:ext uri="{FF2B5EF4-FFF2-40B4-BE49-F238E27FC236}">
                <a16:creationId xmlns:a16="http://schemas.microsoft.com/office/drawing/2014/main" id="{F35ADB20-4B36-CA47-AE95-C4DC47AD5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Clr>
                <a:srgbClr val="006990"/>
              </a:buClr>
            </a:pPr>
            <a:r>
              <a:rPr lang="en-US" dirty="0">
                <a:solidFill>
                  <a:srgbClr val="006990"/>
                </a:solidFill>
              </a:rPr>
              <a:t>It Starts with Leadership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0C130E-D42D-1E4E-B6A6-5E56F57D9ACD}"/>
              </a:ext>
            </a:extLst>
          </p:cNvPr>
          <p:cNvSpPr txBox="1">
            <a:spLocks/>
          </p:cNvSpPr>
          <p:nvPr/>
        </p:nvSpPr>
        <p:spPr>
          <a:xfrm>
            <a:off x="3745266" y="2758621"/>
            <a:ext cx="6847840" cy="147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dirty="0">
                <a:solidFill>
                  <a:schemeClr val="tx1"/>
                </a:solidFill>
                <a:latin typeface="Proxima Nova Rg" panose="02000506030000020004" pitchFamily="2" charset="77"/>
              </a:rPr>
              <a:t>“What leaders say and do makes up to a </a:t>
            </a:r>
            <a:r>
              <a:rPr lang="en-US" sz="4000" b="1" dirty="0">
                <a:solidFill>
                  <a:schemeClr val="tx1"/>
                </a:solidFill>
                <a:latin typeface="Proxima Nova Rg" panose="02000506030000020004" pitchFamily="2" charset="77"/>
              </a:rPr>
              <a:t>70% </a:t>
            </a:r>
            <a:r>
              <a:rPr lang="en-US" dirty="0">
                <a:solidFill>
                  <a:schemeClr val="tx1"/>
                </a:solidFill>
                <a:latin typeface="Proxima Nova Rg" panose="02000506030000020004" pitchFamily="2" charset="77"/>
              </a:rPr>
              <a:t>difference as to whether an individual reports feeling included.”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93F26C-948E-E643-8128-552187E5A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441" y="3063439"/>
            <a:ext cx="1879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4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90"/>
              </a:buClr>
              <a:buSzPts val="2800"/>
              <a:buFont typeface="Proxima Nova"/>
              <a:buNone/>
            </a:pPr>
            <a:r>
              <a:rPr lang="en-US" dirty="0">
                <a:solidFill>
                  <a:srgbClr val="006990"/>
                </a:solidFill>
              </a:rPr>
              <a:t>6 Signature Traits for Inclusive Leadership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C0A568-B549-AA41-8C6B-AC21879A2732}"/>
              </a:ext>
            </a:extLst>
          </p:cNvPr>
          <p:cNvSpPr txBox="1">
            <a:spLocks/>
          </p:cNvSpPr>
          <p:nvPr/>
        </p:nvSpPr>
        <p:spPr>
          <a:xfrm>
            <a:off x="2072915" y="2199646"/>
            <a:ext cx="6935665" cy="420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>
              <a:lnSpc>
                <a:spcPct val="150000"/>
              </a:lnSpc>
              <a:buSzPct val="40000"/>
            </a:pPr>
            <a:r>
              <a:rPr lang="en-US" sz="2000" dirty="0">
                <a:latin typeface="Proxima Nova Rg" panose="02000506030000020004" pitchFamily="2" charset="77"/>
              </a:rPr>
              <a:t>Visible commitment to DEIB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2000" dirty="0">
                <a:latin typeface="Proxima Nova Rg" panose="02000506030000020004" pitchFamily="2" charset="77"/>
              </a:rPr>
              <a:t>Humility 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2000" dirty="0">
                <a:latin typeface="Proxima Nova Rg" panose="02000506030000020004" pitchFamily="2" charset="77"/>
              </a:rPr>
              <a:t>Awareness of bias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2000" dirty="0">
                <a:latin typeface="Proxima Nova Rg" panose="02000506030000020004" pitchFamily="2" charset="77"/>
              </a:rPr>
              <a:t>Curiosity about others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2000" dirty="0">
                <a:latin typeface="Proxima Nova Rg" panose="02000506030000020004" pitchFamily="2" charset="77"/>
              </a:rPr>
              <a:t>Cultural intelligence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2000" dirty="0">
                <a:latin typeface="Proxima Nova Rg" panose="02000506030000020004" pitchFamily="2" charset="77"/>
              </a:rPr>
              <a:t>Effective collaboration</a:t>
            </a:r>
          </a:p>
          <a:p>
            <a:pPr>
              <a:lnSpc>
                <a:spcPct val="150000"/>
              </a:lnSpc>
              <a:buSzPct val="40000"/>
            </a:pPr>
            <a:endParaRPr lang="en-US" sz="2000" dirty="0">
              <a:latin typeface="Proxima Nova Rg" panose="02000506030000020004" pitchFamily="2" charset="77"/>
            </a:endParaRPr>
          </a:p>
        </p:txBody>
      </p:sp>
      <p:sp>
        <p:nvSpPr>
          <p:cNvPr id="6" name="Google Shape;45;p26">
            <a:extLst>
              <a:ext uri="{FF2B5EF4-FFF2-40B4-BE49-F238E27FC236}">
                <a16:creationId xmlns:a16="http://schemas.microsoft.com/office/drawing/2014/main" id="{CBC10B72-861D-C94A-A38F-D9E427B5E3B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12</a:t>
            </a:fld>
            <a:r>
              <a:rPr lang="en-US" dirty="0"/>
              <a:t>           </a:t>
            </a:r>
            <a:endParaRPr dirty="0"/>
          </a:p>
        </p:txBody>
      </p:sp>
      <p:sp>
        <p:nvSpPr>
          <p:cNvPr id="12" name="Google Shape;222;p2">
            <a:extLst>
              <a:ext uri="{FF2B5EF4-FFF2-40B4-BE49-F238E27FC236}">
                <a16:creationId xmlns:a16="http://schemas.microsoft.com/office/drawing/2014/main" id="{BC4D22F7-EA07-0A48-BC57-11501F93E418}"/>
              </a:ext>
            </a:extLst>
          </p:cNvPr>
          <p:cNvSpPr txBox="1"/>
          <p:nvPr/>
        </p:nvSpPr>
        <p:spPr>
          <a:xfrm>
            <a:off x="5194411" y="5434436"/>
            <a:ext cx="2448767" cy="26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Source: Harvard Busines</a:t>
            </a:r>
            <a:r>
              <a:rPr lang="en-US" sz="800" dirty="0">
                <a:latin typeface="Proxima Nova Rg"/>
                <a:ea typeface="Proxima Nova Rg"/>
                <a:cs typeface="Proxima Nova Rg"/>
                <a:sym typeface="Proxima Nova"/>
              </a:rPr>
              <a:t>s Review</a:t>
            </a:r>
            <a:endParaRPr lang="en-US" sz="800" b="0" i="0" u="none" strike="noStrike" cap="none" dirty="0">
              <a:solidFill>
                <a:srgbClr val="000000"/>
              </a:solidFill>
              <a:latin typeface="Proxima Nova Rg"/>
              <a:ea typeface="Proxima Nova Rg"/>
              <a:cs typeface="Proxima Nova Rg"/>
              <a:sym typeface="Proxima Nov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DA576F-DC86-BB48-8D86-1690E9E7F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795" y="1150983"/>
            <a:ext cx="5296180" cy="51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18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>
            <a:spLocks noGrp="1"/>
          </p:cNvSpPr>
          <p:nvPr>
            <p:ph type="title"/>
          </p:nvPr>
        </p:nvSpPr>
        <p:spPr>
          <a:xfrm>
            <a:off x="423334" y="657429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rgbClr val="006990"/>
              </a:buClr>
              <a:buSzPts val="2800"/>
            </a:pPr>
            <a:r>
              <a:rPr lang="en-US" b="1" dirty="0">
                <a:solidFill>
                  <a:srgbClr val="006990"/>
                </a:solidFill>
              </a:rPr>
              <a:t>Start with Leaders But Don’t Stop There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139" name="Google Shape;139;p14"/>
          <p:cNvSpPr/>
          <p:nvPr/>
        </p:nvSpPr>
        <p:spPr>
          <a:xfrm>
            <a:off x="3101975" y="2032121"/>
            <a:ext cx="121920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6" name="Google Shape;45;p26">
            <a:extLst>
              <a:ext uri="{FF2B5EF4-FFF2-40B4-BE49-F238E27FC236}">
                <a16:creationId xmlns:a16="http://schemas.microsoft.com/office/drawing/2014/main" id="{48670C96-309B-B944-A869-977C7AC3677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13</a:t>
            </a:fld>
            <a:r>
              <a:rPr lang="en-US" dirty="0"/>
              <a:t>           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D925E4-1561-7C4F-B45E-21CD7FDF69A0}"/>
              </a:ext>
            </a:extLst>
          </p:cNvPr>
          <p:cNvSpPr txBox="1"/>
          <p:nvPr/>
        </p:nvSpPr>
        <p:spPr>
          <a:xfrm>
            <a:off x="6209436" y="2185989"/>
            <a:ext cx="4364009" cy="307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800" dirty="0"/>
              <a:t>The Problem:</a:t>
            </a:r>
            <a:br>
              <a:rPr lang="en-US" sz="2000" dirty="0"/>
            </a:br>
            <a:r>
              <a:rPr lang="en-US" dirty="0"/>
              <a:t>DEIB training/mentoring doesn’t create the behavioral changes needed, which prevents </a:t>
            </a:r>
            <a:r>
              <a:rPr lang="en-US" sz="2000" b="1" dirty="0"/>
              <a:t>scaling</a:t>
            </a:r>
            <a:r>
              <a:rPr lang="en-US" sz="2000" dirty="0"/>
              <a:t> </a:t>
            </a:r>
            <a:r>
              <a:rPr lang="en-US" sz="2000" b="1" dirty="0">
                <a:solidFill>
                  <a:schemeClr val="bg2"/>
                </a:solidFill>
              </a:rPr>
              <a:t>an inclusive culture</a:t>
            </a:r>
            <a:r>
              <a:rPr lang="en-US" dirty="0"/>
              <a:t>.</a:t>
            </a:r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000" dirty="0"/>
          </a:p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800" dirty="0"/>
              <a:t>The Solution:</a:t>
            </a:r>
            <a:br>
              <a:rPr lang="en-US" dirty="0"/>
            </a:br>
            <a:r>
              <a:rPr lang="en-US" sz="2000" b="1" dirty="0"/>
              <a:t>Enable all employees </a:t>
            </a:r>
            <a:r>
              <a:rPr lang="en-US" dirty="0"/>
              <a:t>to coach each other, provide an opportunity to practice inclusive behaviors, and build a network of allies/sponsors across the company.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38C57-96DB-EC41-88FE-5D8629F4F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38" y="2674943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19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90"/>
              </a:buClr>
              <a:buSzPts val="2800"/>
              <a:buFont typeface="Proxima Nova"/>
              <a:buNone/>
            </a:pPr>
            <a:r>
              <a:rPr lang="en-US" dirty="0">
                <a:solidFill>
                  <a:srgbClr val="006990"/>
                </a:solidFill>
              </a:rPr>
              <a:t>Coaching Correlates with Higher Organizational Resilience </a:t>
            </a:r>
            <a:endParaRPr b="1" dirty="0">
              <a:solidFill>
                <a:srgbClr val="006990"/>
              </a:solidFill>
            </a:endParaRPr>
          </a:p>
        </p:txBody>
      </p:sp>
      <p:grpSp>
        <p:nvGrpSpPr>
          <p:cNvPr id="212" name="Google Shape;212;p2"/>
          <p:cNvGrpSpPr/>
          <p:nvPr/>
        </p:nvGrpSpPr>
        <p:grpSpPr>
          <a:xfrm>
            <a:off x="406399" y="2135490"/>
            <a:ext cx="11673406" cy="3711780"/>
            <a:chOff x="556836" y="2274016"/>
            <a:chExt cx="11673406" cy="3711780"/>
          </a:xfrm>
        </p:grpSpPr>
        <p:pic>
          <p:nvPicPr>
            <p:cNvPr id="213" name="Google Shape;213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13876" y="2274016"/>
              <a:ext cx="7575061" cy="3711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2"/>
            <p:cNvSpPr/>
            <p:nvPr/>
          </p:nvSpPr>
          <p:spPr>
            <a:xfrm>
              <a:off x="3419074" y="2640372"/>
              <a:ext cx="928468" cy="731520"/>
            </a:xfrm>
            <a:prstGeom prst="triangle">
              <a:avLst>
                <a:gd name="adj" fmla="val 50000"/>
              </a:avLst>
            </a:prstGeom>
            <a:solidFill>
              <a:srgbClr val="6EB248"/>
            </a:solidFill>
            <a:ln w="22225" cap="rnd" cmpd="sng">
              <a:solidFill>
                <a:srgbClr val="6EB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ill San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630432" y="2645714"/>
              <a:ext cx="928468" cy="731520"/>
            </a:xfrm>
            <a:prstGeom prst="triangle">
              <a:avLst>
                <a:gd name="adj" fmla="val 50000"/>
              </a:avLst>
            </a:prstGeom>
            <a:solidFill>
              <a:srgbClr val="6EB248"/>
            </a:solidFill>
            <a:ln w="22225" cap="rnd" cmpd="sng">
              <a:solidFill>
                <a:srgbClr val="6EB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ill San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6" name="Google Shape;216;p2"/>
            <p:cNvSpPr txBox="1"/>
            <p:nvPr/>
          </p:nvSpPr>
          <p:spPr>
            <a:xfrm>
              <a:off x="2768787" y="3880636"/>
              <a:ext cx="2671562" cy="1806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7AB87"/>
                </a:buClr>
                <a:buSzPts val="3606"/>
                <a:buFont typeface="Noto Sans Symbols"/>
                <a:buNone/>
              </a:pPr>
              <a:r>
                <a:rPr lang="en-US" sz="39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  <a:t>56%</a:t>
              </a:r>
              <a:br>
                <a:rPr lang="en-US" sz="19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br>
                <a:rPr lang="en-US" sz="7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br>
                <a:rPr lang="en-US" sz="7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r>
                <a:rPr lang="en-US" sz="2000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  <a:t>Increase in Engagement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744"/>
                </a:spcBef>
                <a:spcAft>
                  <a:spcPts val="0"/>
                </a:spcAft>
                <a:buClr>
                  <a:srgbClr val="77AB87"/>
                </a:buClr>
                <a:buSzPts val="662"/>
                <a:buFont typeface="Noto Sans Symbols"/>
                <a:buNone/>
              </a:pPr>
              <a:endParaRPr sz="72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0178625" y="2653300"/>
              <a:ext cx="928468" cy="731520"/>
            </a:xfrm>
            <a:prstGeom prst="triangle">
              <a:avLst>
                <a:gd name="adj" fmla="val 50000"/>
              </a:avLst>
            </a:prstGeom>
            <a:solidFill>
              <a:srgbClr val="6EB248"/>
            </a:solidFill>
            <a:ln w="22225" cap="rnd" cmpd="sng">
              <a:solidFill>
                <a:srgbClr val="6EB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ill San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8" name="Google Shape;218;p2"/>
            <p:cNvSpPr txBox="1"/>
            <p:nvPr/>
          </p:nvSpPr>
          <p:spPr>
            <a:xfrm>
              <a:off x="9558680" y="3940542"/>
              <a:ext cx="2671562" cy="1806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7AB87"/>
                </a:buClr>
                <a:buSzPts val="3606"/>
                <a:buFont typeface="Noto Sans Symbols"/>
                <a:buNone/>
              </a:pPr>
              <a:r>
                <a:rPr lang="en-US" sz="39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  <a:t>21%</a:t>
              </a:r>
              <a:br>
                <a:rPr lang="en-US" sz="19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br>
                <a:rPr lang="en-US" sz="7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br>
                <a:rPr lang="en-US" sz="7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r>
                <a:rPr lang="en-US" sz="200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  <a:t>Faster Leadership Development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744"/>
                </a:spcBef>
                <a:spcAft>
                  <a:spcPts val="0"/>
                </a:spcAft>
                <a:buClr>
                  <a:srgbClr val="77AB87"/>
                </a:buClr>
                <a:buSzPts val="662"/>
                <a:buFont typeface="Noto Sans Symbols"/>
                <a:buNone/>
              </a:pPr>
              <a:endParaRPr sz="72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endParaRPr>
            </a:p>
          </p:txBody>
        </p:sp>
        <p:sp>
          <p:nvSpPr>
            <p:cNvPr id="219" name="Google Shape;219;p2"/>
            <p:cNvSpPr txBox="1"/>
            <p:nvPr/>
          </p:nvSpPr>
          <p:spPr>
            <a:xfrm>
              <a:off x="556836" y="3923951"/>
              <a:ext cx="2671562" cy="1806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7AB87"/>
                </a:buClr>
                <a:buSzPts val="3606"/>
                <a:buFont typeface="Noto Sans Symbols"/>
                <a:buNone/>
              </a:pPr>
              <a:r>
                <a:rPr lang="en-US" sz="39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  <a:t>57%</a:t>
              </a:r>
              <a:br>
                <a:rPr lang="en-US" sz="19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br>
                <a:rPr lang="en-US" sz="7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br>
                <a:rPr lang="en-US" sz="7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r>
                <a:rPr lang="en-US" sz="200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  <a:t>Improved Team Functioning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744"/>
                </a:spcBef>
                <a:spcAft>
                  <a:spcPts val="0"/>
                </a:spcAft>
                <a:buClr>
                  <a:srgbClr val="77AB87"/>
                </a:buClr>
                <a:buSzPts val="662"/>
                <a:buFont typeface="Noto Sans Symbols"/>
                <a:buNone/>
              </a:pPr>
              <a:endParaRPr sz="72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880278" y="2642740"/>
              <a:ext cx="928468" cy="731520"/>
            </a:xfrm>
            <a:prstGeom prst="triangle">
              <a:avLst>
                <a:gd name="adj" fmla="val 50000"/>
              </a:avLst>
            </a:prstGeom>
            <a:solidFill>
              <a:srgbClr val="6EB248"/>
            </a:solidFill>
            <a:ln w="22225" cap="rnd" cmpd="sng">
              <a:solidFill>
                <a:srgbClr val="6EB2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ill Sans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1" name="Google Shape;221;p2"/>
            <p:cNvSpPr txBox="1"/>
            <p:nvPr/>
          </p:nvSpPr>
          <p:spPr>
            <a:xfrm>
              <a:off x="4827952" y="3880636"/>
              <a:ext cx="2671562" cy="1806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7AB87"/>
                </a:buClr>
                <a:buSzPts val="3606"/>
                <a:buFont typeface="Noto Sans Symbols"/>
                <a:buNone/>
              </a:pPr>
              <a:r>
                <a:rPr lang="en-US" sz="3920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  <a:t>51</a:t>
              </a:r>
              <a:r>
                <a:rPr lang="en-US" sz="39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  <a:t>%</a:t>
              </a:r>
              <a:br>
                <a:rPr lang="en-US" sz="19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br>
                <a:rPr lang="en-US" sz="7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br>
                <a:rPr lang="en-US" sz="72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r>
                <a:rPr lang="en-US" sz="2000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  <a:t>Increase in productivity </a:t>
              </a:r>
              <a:br>
                <a:rPr lang="en-US" sz="2000" b="0" i="0" u="none" strike="noStrike" cap="none" dirty="0">
                  <a:solidFill>
                    <a:srgbClr val="000000"/>
                  </a:solidFill>
                  <a:latin typeface="Proxima Nova Rg"/>
                  <a:ea typeface="Proxima Nova Rg"/>
                  <a:cs typeface="Proxima Nova Rg"/>
                  <a:sym typeface="Proxima Nova"/>
                </a:rPr>
              </a:br>
              <a:endParaRPr sz="72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endParaRPr>
            </a:p>
          </p:txBody>
        </p:sp>
      </p:grpSp>
      <p:sp>
        <p:nvSpPr>
          <p:cNvPr id="222" name="Google Shape;222;p2"/>
          <p:cNvSpPr txBox="1"/>
          <p:nvPr/>
        </p:nvSpPr>
        <p:spPr>
          <a:xfrm>
            <a:off x="4373452" y="5816394"/>
            <a:ext cx="4782906" cy="24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  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Source: Forbes  Dr, Tracy 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Cocivera</a:t>
            </a:r>
            <a:r>
              <a:rPr lang="en-US" sz="1000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, 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Coaches Council , 2018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14;p2">
            <a:extLst>
              <a:ext uri="{FF2B5EF4-FFF2-40B4-BE49-F238E27FC236}">
                <a16:creationId xmlns:a16="http://schemas.microsoft.com/office/drawing/2014/main" id="{817DDD9E-15AE-4DFB-A329-01B0477EED56}"/>
              </a:ext>
            </a:extLst>
          </p:cNvPr>
          <p:cNvSpPr/>
          <p:nvPr/>
        </p:nvSpPr>
        <p:spPr>
          <a:xfrm>
            <a:off x="1111739" y="2465270"/>
            <a:ext cx="928468" cy="731520"/>
          </a:xfrm>
          <a:prstGeom prst="triangle">
            <a:avLst>
              <a:gd name="adj" fmla="val 50000"/>
            </a:avLst>
          </a:prstGeom>
          <a:solidFill>
            <a:srgbClr val="6EB248"/>
          </a:solidFill>
          <a:ln w="22225" cap="rnd" cmpd="sng">
            <a:solidFill>
              <a:srgbClr val="6EB2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" name="Google Shape;221;p2">
            <a:extLst>
              <a:ext uri="{FF2B5EF4-FFF2-40B4-BE49-F238E27FC236}">
                <a16:creationId xmlns:a16="http://schemas.microsoft.com/office/drawing/2014/main" id="{5494077B-183C-4E8E-9516-E71D688ECA47}"/>
              </a:ext>
            </a:extLst>
          </p:cNvPr>
          <p:cNvSpPr txBox="1"/>
          <p:nvPr/>
        </p:nvSpPr>
        <p:spPr>
          <a:xfrm>
            <a:off x="6921295" y="3876059"/>
            <a:ext cx="2671562" cy="180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7AB87"/>
              </a:buClr>
              <a:buSzPts val="3606"/>
              <a:buFont typeface="Noto Sans Symbols"/>
              <a:buNone/>
            </a:pPr>
            <a:r>
              <a:rPr lang="en-US" sz="392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45%</a:t>
            </a:r>
            <a:br>
              <a:rPr lang="en-US" sz="192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</a:br>
            <a:br>
              <a:rPr lang="en-US" sz="72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</a:br>
            <a:br>
              <a:rPr lang="en-US" sz="72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Improved Employee Relations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</a:br>
            <a:br>
              <a:rPr lang="en-US" sz="200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</a:br>
            <a:endParaRPr sz="720" b="0" i="0" u="none" strike="noStrike" cap="none" dirty="0">
              <a:solidFill>
                <a:srgbClr val="000000"/>
              </a:solidFill>
              <a:latin typeface="Proxima Nova Rg"/>
              <a:ea typeface="Proxima Nova Rg"/>
              <a:cs typeface="Proxima Nova Rg"/>
              <a:sym typeface="Proxima Nov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A8353-6633-401F-AB6E-111C8B44EE50}"/>
              </a:ext>
            </a:extLst>
          </p:cNvPr>
          <p:cNvSpPr txBox="1"/>
          <p:nvPr/>
        </p:nvSpPr>
        <p:spPr>
          <a:xfrm>
            <a:off x="996778" y="1459293"/>
            <a:ext cx="10898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Correlates positively with higher </a:t>
            </a:r>
            <a:r>
              <a:rPr lang="en-US" b="1" u="sng" dirty="0"/>
              <a:t>employee engagement</a:t>
            </a:r>
            <a:r>
              <a:rPr lang="en-US" b="1" dirty="0"/>
              <a:t>, financial performance, and revenues above that of industry peers</a:t>
            </a:r>
          </a:p>
        </p:txBody>
      </p:sp>
      <p:sp>
        <p:nvSpPr>
          <p:cNvPr id="19" name="Google Shape;45;p26">
            <a:extLst>
              <a:ext uri="{FF2B5EF4-FFF2-40B4-BE49-F238E27FC236}">
                <a16:creationId xmlns:a16="http://schemas.microsoft.com/office/drawing/2014/main" id="{514E05B3-7E58-D54F-BC48-A4C83BE7A40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14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1002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1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</a:bodyPr>
          <a:lstStyle/>
          <a:p>
            <a:pPr>
              <a:buClr>
                <a:srgbClr val="006990"/>
              </a:buClr>
              <a:buSzPts val="2100"/>
            </a:pPr>
            <a:r>
              <a:rPr lang="en" sz="2667" dirty="0">
                <a:solidFill>
                  <a:srgbClr val="006990"/>
                </a:solidFill>
              </a:rPr>
              <a:t>Peer Coaching: A Different Approach</a:t>
            </a:r>
            <a:endParaRPr sz="2667" dirty="0">
              <a:solidFill>
                <a:srgbClr val="006990"/>
              </a:solidFill>
            </a:endParaRPr>
          </a:p>
        </p:txBody>
      </p:sp>
      <p:sp>
        <p:nvSpPr>
          <p:cNvPr id="345" name="Google Shape;345;p51"/>
          <p:cNvSpPr txBox="1"/>
          <p:nvPr/>
        </p:nvSpPr>
        <p:spPr>
          <a:xfrm>
            <a:off x="1127841" y="2470667"/>
            <a:ext cx="3276400" cy="212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7859" indent="-296326">
              <a:buSzPts val="1100"/>
              <a:buFont typeface="Noto Sans Symbols"/>
              <a:buChar char="❖"/>
            </a:pPr>
            <a:r>
              <a:rPr lang="en" sz="1467"/>
              <a:t>Only executives receive coaching</a:t>
            </a:r>
            <a:br>
              <a:rPr lang="en" sz="1467"/>
            </a:br>
            <a:endParaRPr sz="1467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467"/>
              <a:t>1:1</a:t>
            </a:r>
            <a:br>
              <a:rPr lang="en" sz="1467"/>
            </a:br>
            <a:endParaRPr sz="1467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467"/>
              <a:t>Hard to show improvements</a:t>
            </a:r>
            <a:br>
              <a:rPr lang="en" sz="1467"/>
            </a:br>
            <a:endParaRPr sz="1467"/>
          </a:p>
          <a:p>
            <a:pPr marL="287859" indent="-296326">
              <a:buSzPts val="1100"/>
              <a:buChar char="❖"/>
            </a:pPr>
            <a:r>
              <a:rPr lang="en" sz="1467"/>
              <a:t>One-off event</a:t>
            </a:r>
            <a:br>
              <a:rPr lang="en" sz="1467"/>
            </a:br>
            <a:endParaRPr sz="1467"/>
          </a:p>
          <a:p>
            <a:pPr marL="287859" indent="-296326">
              <a:buSzPts val="1100"/>
              <a:buChar char="❖"/>
            </a:pPr>
            <a:r>
              <a:rPr lang="en" sz="1467"/>
              <a:t>Outside experts</a:t>
            </a:r>
            <a:endParaRPr sz="1467"/>
          </a:p>
        </p:txBody>
      </p:sp>
      <p:sp>
        <p:nvSpPr>
          <p:cNvPr id="346" name="Google Shape;346;p51"/>
          <p:cNvSpPr txBox="1"/>
          <p:nvPr/>
        </p:nvSpPr>
        <p:spPr>
          <a:xfrm>
            <a:off x="4877100" y="2498734"/>
            <a:ext cx="4326800" cy="234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7859" indent="-296326">
              <a:buSzPts val="1100"/>
              <a:buFont typeface="Noto Sans Symbols"/>
              <a:buChar char="❖"/>
            </a:pPr>
            <a:r>
              <a:rPr lang="en" sz="1467" dirty="0"/>
              <a:t>Coach everyone!</a:t>
            </a:r>
            <a:br>
              <a:rPr lang="en" sz="1467" dirty="0"/>
            </a:br>
            <a:endParaRPr sz="1467" dirty="0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467" dirty="0"/>
              <a:t>Many to many</a:t>
            </a:r>
            <a:br>
              <a:rPr lang="en" sz="1467" dirty="0"/>
            </a:br>
            <a:endParaRPr sz="1467" dirty="0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467" dirty="0"/>
              <a:t>Quantify with rich analytics</a:t>
            </a:r>
            <a:br>
              <a:rPr lang="en" sz="1467" dirty="0"/>
            </a:br>
            <a:endParaRPr sz="1467" dirty="0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467" dirty="0"/>
              <a:t>Ongoing</a:t>
            </a:r>
            <a:br>
              <a:rPr lang="en" sz="1467" dirty="0"/>
            </a:br>
            <a:endParaRPr sz="1467" dirty="0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467" dirty="0"/>
              <a:t>Peers coaching each other</a:t>
            </a:r>
            <a:br>
              <a:rPr lang="en" sz="1467" dirty="0"/>
            </a:br>
            <a:endParaRPr sz="1467" dirty="0"/>
          </a:p>
        </p:txBody>
      </p:sp>
      <p:sp>
        <p:nvSpPr>
          <p:cNvPr id="347" name="Google Shape;347;p51"/>
          <p:cNvSpPr txBox="1"/>
          <p:nvPr/>
        </p:nvSpPr>
        <p:spPr>
          <a:xfrm>
            <a:off x="1187044" y="1943334"/>
            <a:ext cx="34424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000" b="1" dirty="0"/>
              <a:t>Traditional 	</a:t>
            </a:r>
            <a:endParaRPr sz="1467" dirty="0"/>
          </a:p>
        </p:txBody>
      </p:sp>
      <p:sp>
        <p:nvSpPr>
          <p:cNvPr id="348" name="Google Shape;348;p51"/>
          <p:cNvSpPr txBox="1"/>
          <p:nvPr/>
        </p:nvSpPr>
        <p:spPr>
          <a:xfrm>
            <a:off x="5072303" y="1943332"/>
            <a:ext cx="30908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000" b="1" dirty="0"/>
              <a:t>New</a:t>
            </a:r>
            <a:endParaRPr sz="1467" dirty="0"/>
          </a:p>
        </p:txBody>
      </p:sp>
      <p:pic>
        <p:nvPicPr>
          <p:cNvPr id="349" name="Google Shape;34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9967" y="1595000"/>
            <a:ext cx="4097533" cy="409753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1"/>
          <p:cNvSpPr txBox="1"/>
          <p:nvPr/>
        </p:nvSpPr>
        <p:spPr>
          <a:xfrm rot="-1453395">
            <a:off x="1266851" y="2965687"/>
            <a:ext cx="279312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3600" b="1" dirty="0">
                <a:solidFill>
                  <a:srgbClr val="006990"/>
                </a:solidFill>
                <a:latin typeface="Alfa Slab One"/>
                <a:ea typeface="Alfa Slab One"/>
                <a:cs typeface="Alfa Slab One"/>
                <a:sym typeface="Alfa Slab One"/>
              </a:rPr>
              <a:t>LIMITED</a:t>
            </a:r>
            <a:endParaRPr sz="3600" b="1" dirty="0">
              <a:solidFill>
                <a:srgbClr val="00699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0" name="Google Shape;45;p26">
            <a:extLst>
              <a:ext uri="{FF2B5EF4-FFF2-40B4-BE49-F238E27FC236}">
                <a16:creationId xmlns:a16="http://schemas.microsoft.com/office/drawing/2014/main" id="{03EB25F9-8E06-9041-B1BA-572AFA19336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15</a:t>
            </a:fld>
            <a:r>
              <a:rPr lang="en-US" dirty="0"/>
              <a:t>          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90"/>
              </a:buClr>
              <a:buSzPts val="2800"/>
              <a:buFont typeface="Proxima Nova"/>
              <a:buNone/>
            </a:pPr>
            <a:r>
              <a:rPr lang="en-US" b="1" dirty="0">
                <a:solidFill>
                  <a:srgbClr val="006990"/>
                </a:solidFill>
              </a:rPr>
              <a:t>What is Peer Coaching?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AA449AF-77A7-E84F-9374-87DD61D0347F}"/>
              </a:ext>
            </a:extLst>
          </p:cNvPr>
          <p:cNvSpPr txBox="1">
            <a:spLocks/>
          </p:cNvSpPr>
          <p:nvPr/>
        </p:nvSpPr>
        <p:spPr>
          <a:xfrm>
            <a:off x="845200" y="1770105"/>
            <a:ext cx="10303296" cy="378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23444" indent="0" algn="ctr">
              <a:buSzPct val="40000"/>
              <a:buNone/>
            </a:pPr>
            <a:r>
              <a:rPr lang="en-US" sz="2800" dirty="0"/>
              <a:t>A confidential process through which two or more colleagues work together to reflect on current practices and challenges; expand, refine, and build new skills; share ideas; teach one another; and/or solve problems in the workplace.</a:t>
            </a:r>
          </a:p>
          <a:p>
            <a:pPr marL="123444" indent="0" algn="ctr">
              <a:buSzPct val="40000"/>
              <a:buNone/>
            </a:pPr>
            <a:endParaRPr lang="en-US" sz="2800" dirty="0"/>
          </a:p>
          <a:p>
            <a:pPr marL="123444" indent="0" algn="ctr">
              <a:buSzPct val="40000"/>
              <a:buNone/>
            </a:pPr>
            <a:r>
              <a:rPr lang="en-US" sz="2800" dirty="0">
                <a:solidFill>
                  <a:srgbClr val="0070C0"/>
                </a:solidFill>
              </a:rPr>
              <a:t>Connect | Trust | Collaborate</a:t>
            </a:r>
          </a:p>
        </p:txBody>
      </p:sp>
      <p:sp>
        <p:nvSpPr>
          <p:cNvPr id="5" name="Google Shape;45;p26">
            <a:extLst>
              <a:ext uri="{FF2B5EF4-FFF2-40B4-BE49-F238E27FC236}">
                <a16:creationId xmlns:a16="http://schemas.microsoft.com/office/drawing/2014/main" id="{8BB2BFC9-8BC6-CA46-B19D-20991E34B1D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16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7359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90"/>
              </a:buClr>
              <a:buSzPts val="2800"/>
              <a:buFont typeface="Proxima Nova"/>
              <a:buNone/>
            </a:pPr>
            <a:r>
              <a:rPr lang="en-US" b="1" dirty="0">
                <a:solidFill>
                  <a:srgbClr val="006990"/>
                </a:solidFill>
              </a:rPr>
              <a:t>Why Peer Coaching?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7278E00-1CDC-3F48-B863-724C62E9676E}"/>
              </a:ext>
            </a:extLst>
          </p:cNvPr>
          <p:cNvSpPr txBox="1">
            <a:spLocks/>
          </p:cNvSpPr>
          <p:nvPr/>
        </p:nvSpPr>
        <p:spPr>
          <a:xfrm>
            <a:off x="565296" y="1696598"/>
            <a:ext cx="10649875" cy="445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>
              <a:buSzPct val="40000"/>
            </a:pPr>
            <a:r>
              <a:rPr lang="en-US" sz="2400" dirty="0"/>
              <a:t>Provides a 360-degree view of the employee’s performance</a:t>
            </a:r>
          </a:p>
          <a:p>
            <a:pPr>
              <a:buSzPct val="40000"/>
            </a:pPr>
            <a:r>
              <a:rPr lang="en-US" sz="2400" dirty="0"/>
              <a:t>Empowers employees to learn critical skills </a:t>
            </a:r>
            <a:endParaRPr lang="en-US" sz="2400" dirty="0">
              <a:solidFill>
                <a:srgbClr val="0070C0"/>
              </a:solidFill>
            </a:endParaRPr>
          </a:p>
          <a:p>
            <a:pPr>
              <a:buSzPct val="40000"/>
            </a:pPr>
            <a:r>
              <a:rPr lang="en-US" sz="2400" dirty="0"/>
              <a:t>Increases camaraderie and engagement</a:t>
            </a:r>
          </a:p>
          <a:p>
            <a:pPr>
              <a:buSzPct val="40000"/>
            </a:pPr>
            <a:r>
              <a:rPr lang="en-US" sz="2400" dirty="0"/>
              <a:t>Makes coaching more relevant, contextual, and scalable</a:t>
            </a:r>
          </a:p>
          <a:p>
            <a:pPr>
              <a:buSzPct val="40000"/>
            </a:pPr>
            <a:r>
              <a:rPr lang="en-US" sz="2400" dirty="0"/>
              <a:t>Enables learners to expand their organizational network</a:t>
            </a:r>
          </a:p>
          <a:p>
            <a:pPr>
              <a:buSzPct val="40000"/>
            </a:pPr>
            <a:r>
              <a:rPr lang="en-US" sz="2400" dirty="0"/>
              <a:t>Empowers coaches to develop leadership skills</a:t>
            </a:r>
          </a:p>
          <a:p>
            <a:pPr>
              <a:buSzPct val="40000"/>
            </a:pPr>
            <a:r>
              <a:rPr lang="en-US" sz="2400" dirty="0"/>
              <a:t>The connections that build bridges and foster inclusion</a:t>
            </a:r>
          </a:p>
        </p:txBody>
      </p:sp>
      <p:sp>
        <p:nvSpPr>
          <p:cNvPr id="6" name="Google Shape;45;p26">
            <a:extLst>
              <a:ext uri="{FF2B5EF4-FFF2-40B4-BE49-F238E27FC236}">
                <a16:creationId xmlns:a16="http://schemas.microsoft.com/office/drawing/2014/main" id="{2CED6641-706E-CF48-BA05-47E9670C3D1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17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4294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8;ga6ef990b24_1_0">
            <a:extLst>
              <a:ext uri="{FF2B5EF4-FFF2-40B4-BE49-F238E27FC236}">
                <a16:creationId xmlns:a16="http://schemas.microsoft.com/office/drawing/2014/main" id="{C58E6133-E061-EE4A-BDAF-5041C22FAA39}"/>
              </a:ext>
            </a:extLst>
          </p:cNvPr>
          <p:cNvSpPr txBox="1"/>
          <p:nvPr/>
        </p:nvSpPr>
        <p:spPr>
          <a:xfrm>
            <a:off x="1548293" y="2229086"/>
            <a:ext cx="91440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Why Now?</a:t>
            </a:r>
            <a:endParaRPr sz="6000" b="1" i="0" u="none" strike="noStrike" cap="none" dirty="0">
              <a:solidFill>
                <a:srgbClr val="FFFFFF"/>
              </a:solidFill>
              <a:latin typeface="Proxima Nova Rg"/>
              <a:ea typeface="Proxima Nova Rg"/>
              <a:cs typeface="Proxima Nova Rg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036276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3122" y="2045208"/>
            <a:ext cx="4844677" cy="305326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7"/>
          <p:cNvSpPr txBox="1">
            <a:spLocks noGrp="1"/>
          </p:cNvSpPr>
          <p:nvPr>
            <p:ph type="title"/>
          </p:nvPr>
        </p:nvSpPr>
        <p:spPr>
          <a:xfrm>
            <a:off x="423334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</a:bodyPr>
          <a:lstStyle/>
          <a:p>
            <a:pPr>
              <a:buClr>
                <a:srgbClr val="006990"/>
              </a:buClr>
              <a:buSzPts val="2100"/>
            </a:pPr>
            <a:r>
              <a:rPr lang="en" sz="2667" dirty="0">
                <a:solidFill>
                  <a:srgbClr val="006990"/>
                </a:solidFill>
              </a:rPr>
              <a:t>Hybrid Work Has Introduced A New Set of Challenges</a:t>
            </a:r>
            <a:endParaRPr sz="2667" dirty="0">
              <a:solidFill>
                <a:srgbClr val="006990"/>
              </a:solidFill>
            </a:endParaRPr>
          </a:p>
        </p:txBody>
      </p:sp>
      <p:sp>
        <p:nvSpPr>
          <p:cNvPr id="283" name="Google Shape;283;p47"/>
          <p:cNvSpPr txBox="1"/>
          <p:nvPr/>
        </p:nvSpPr>
        <p:spPr>
          <a:xfrm>
            <a:off x="1596231" y="2775466"/>
            <a:ext cx="3173600" cy="2370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7859" indent="-296326">
              <a:buSzPts val="1100"/>
              <a:buFont typeface="Noto Sans Symbols"/>
              <a:buChar char="❖"/>
            </a:pPr>
            <a:r>
              <a:rPr lang="en" sz="1467" dirty="0"/>
              <a:t>Productivity</a:t>
            </a:r>
            <a:br>
              <a:rPr lang="en" sz="1467" dirty="0"/>
            </a:br>
            <a:br>
              <a:rPr lang="en" sz="1467" dirty="0"/>
            </a:br>
            <a:endParaRPr sz="1467" dirty="0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467" dirty="0"/>
              <a:t>Flexibility</a:t>
            </a:r>
            <a:br>
              <a:rPr lang="en" sz="1467" dirty="0"/>
            </a:br>
            <a:br>
              <a:rPr lang="en" sz="1467" dirty="0"/>
            </a:br>
            <a:endParaRPr sz="1467" dirty="0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600" b="1" dirty="0">
                <a:solidFill>
                  <a:srgbClr val="6EB248"/>
                </a:solidFill>
              </a:rPr>
              <a:t>Sense of belonging</a:t>
            </a:r>
            <a:br>
              <a:rPr lang="en" sz="1467" dirty="0">
                <a:solidFill>
                  <a:srgbClr val="6EB248"/>
                </a:solidFill>
              </a:rPr>
            </a:br>
            <a:br>
              <a:rPr lang="en" sz="1467" dirty="0">
                <a:solidFill>
                  <a:srgbClr val="6EB248"/>
                </a:solidFill>
              </a:rPr>
            </a:br>
            <a:endParaRPr sz="1467" dirty="0">
              <a:solidFill>
                <a:srgbClr val="6EB248"/>
              </a:solidFill>
            </a:endParaRPr>
          </a:p>
          <a:p>
            <a:pPr marL="287859" indent="-304792">
              <a:buClr>
                <a:srgbClr val="006990"/>
              </a:buClr>
              <a:buSzPts val="1200"/>
              <a:buFont typeface="Noto Sans Symbols"/>
              <a:buChar char="❖"/>
            </a:pPr>
            <a:r>
              <a:rPr lang="en" sz="1600" b="1" dirty="0">
                <a:solidFill>
                  <a:srgbClr val="6EB248"/>
                </a:solidFill>
              </a:rPr>
              <a:t>Upskilling and reskilling</a:t>
            </a:r>
            <a:endParaRPr sz="1600" b="1" dirty="0">
              <a:solidFill>
                <a:srgbClr val="6EB248"/>
              </a:solidFill>
            </a:endParaRPr>
          </a:p>
        </p:txBody>
      </p:sp>
      <p:sp>
        <p:nvSpPr>
          <p:cNvPr id="284" name="Google Shape;284;p47"/>
          <p:cNvSpPr txBox="1"/>
          <p:nvPr/>
        </p:nvSpPr>
        <p:spPr>
          <a:xfrm>
            <a:off x="4831281" y="2813803"/>
            <a:ext cx="3560160" cy="2413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287859" indent="-296326">
              <a:buSzPts val="1100"/>
              <a:buFont typeface="Noto Sans Symbols"/>
              <a:buChar char="❖"/>
            </a:pPr>
            <a:r>
              <a:rPr lang="en" sz="1467" dirty="0"/>
              <a:t>Anxiety and burnout</a:t>
            </a:r>
            <a:br>
              <a:rPr lang="en" sz="1467" dirty="0"/>
            </a:br>
            <a:br>
              <a:rPr lang="en" sz="1467" dirty="0"/>
            </a:br>
            <a:endParaRPr sz="1467" dirty="0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467" dirty="0"/>
              <a:t>Uncertainty</a:t>
            </a:r>
            <a:br>
              <a:rPr lang="en" sz="1467" dirty="0"/>
            </a:br>
            <a:br>
              <a:rPr lang="en" sz="1467" dirty="0"/>
            </a:br>
            <a:endParaRPr sz="1467" dirty="0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467" b="1" dirty="0">
                <a:solidFill>
                  <a:srgbClr val="006990"/>
                </a:solidFill>
              </a:rPr>
              <a:t>Dis-engagement</a:t>
            </a:r>
            <a:br>
              <a:rPr lang="en" sz="1467" dirty="0">
                <a:solidFill>
                  <a:srgbClr val="006990"/>
                </a:solidFill>
              </a:rPr>
            </a:br>
            <a:br>
              <a:rPr lang="en" sz="1467" dirty="0"/>
            </a:br>
            <a:endParaRPr sz="1467" dirty="0"/>
          </a:p>
          <a:p>
            <a:pPr marL="287859" indent="-296326">
              <a:buSzPts val="1100"/>
              <a:buFont typeface="Noto Sans Symbols"/>
              <a:buChar char="❖"/>
            </a:pPr>
            <a:r>
              <a:rPr lang="en" sz="1467" b="1" dirty="0">
                <a:solidFill>
                  <a:srgbClr val="006990"/>
                </a:solidFill>
              </a:rPr>
              <a:t>Ineffective learning programs</a:t>
            </a:r>
            <a:endParaRPr sz="1467" b="1" dirty="0">
              <a:solidFill>
                <a:srgbClr val="006990"/>
              </a:solidFill>
            </a:endParaRPr>
          </a:p>
        </p:txBody>
      </p:sp>
      <p:sp>
        <p:nvSpPr>
          <p:cNvPr id="285" name="Google Shape;285;p47"/>
          <p:cNvSpPr txBox="1"/>
          <p:nvPr/>
        </p:nvSpPr>
        <p:spPr>
          <a:xfrm>
            <a:off x="1585621" y="1841731"/>
            <a:ext cx="205265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000" b="1" dirty="0"/>
              <a:t>What We Want</a:t>
            </a:r>
            <a:endParaRPr sz="1467" dirty="0"/>
          </a:p>
        </p:txBody>
      </p:sp>
      <p:sp>
        <p:nvSpPr>
          <p:cNvPr id="286" name="Google Shape;286;p47"/>
          <p:cNvSpPr txBox="1"/>
          <p:nvPr/>
        </p:nvSpPr>
        <p:spPr>
          <a:xfrm>
            <a:off x="4871319" y="1851991"/>
            <a:ext cx="205265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2000" b="1" dirty="0"/>
              <a:t>What We Get</a:t>
            </a:r>
            <a:endParaRPr sz="1467" dirty="0"/>
          </a:p>
        </p:txBody>
      </p:sp>
      <p:sp>
        <p:nvSpPr>
          <p:cNvPr id="10" name="Google Shape;45;p26">
            <a:extLst>
              <a:ext uri="{FF2B5EF4-FFF2-40B4-BE49-F238E27FC236}">
                <a16:creationId xmlns:a16="http://schemas.microsoft.com/office/drawing/2014/main" id="{4BA8C90C-B7CB-1A4A-9EB1-75D20A1FB80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19</a:t>
            </a:fld>
            <a:r>
              <a:rPr lang="en-US" dirty="0"/>
              <a:t>          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90"/>
              </a:buClr>
              <a:buSzPts val="2800"/>
              <a:buFont typeface="Proxima Nova"/>
              <a:buNone/>
            </a:pPr>
            <a:r>
              <a:rPr lang="en-US" b="1" dirty="0">
                <a:solidFill>
                  <a:srgbClr val="006990"/>
                </a:solidFill>
              </a:rPr>
              <a:t>Madhukar </a:t>
            </a:r>
            <a:r>
              <a:rPr lang="en-US" b="1" dirty="0" err="1">
                <a:solidFill>
                  <a:srgbClr val="006990"/>
                </a:solidFill>
              </a:rPr>
              <a:t>Govindaraju</a:t>
            </a:r>
            <a:r>
              <a:rPr lang="en-US" b="1" dirty="0">
                <a:solidFill>
                  <a:srgbClr val="006990"/>
                </a:solidFill>
              </a:rPr>
              <a:t> , Found</a:t>
            </a:r>
            <a:r>
              <a:rPr lang="en-US" dirty="0">
                <a:solidFill>
                  <a:srgbClr val="006990"/>
                </a:solidFill>
              </a:rPr>
              <a:t>er &amp; CEO of Numly</a:t>
            </a:r>
            <a:endParaRPr b="1" dirty="0">
              <a:solidFill>
                <a:srgbClr val="00699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D091B2-9433-8947-9ACA-00A02268F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749" y="1909762"/>
            <a:ext cx="2514600" cy="3124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D47A30-3BE6-3340-9EEC-D8E606D0BA1E}"/>
              </a:ext>
            </a:extLst>
          </p:cNvPr>
          <p:cNvGrpSpPr/>
          <p:nvPr/>
        </p:nvGrpSpPr>
        <p:grpSpPr>
          <a:xfrm>
            <a:off x="2175054" y="2597514"/>
            <a:ext cx="4561412" cy="1754567"/>
            <a:chOff x="1306952" y="2562790"/>
            <a:chExt cx="6551281" cy="28867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061A2C-79B3-454B-92B9-94CF62C23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5877" y="4705564"/>
              <a:ext cx="743988" cy="74398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1B2108-EBE9-6B49-B61C-EF24C9F34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3994" y="3741357"/>
              <a:ext cx="1217135" cy="54991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819297-43F5-5F4A-98A0-567BBDB6D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0304" y="4594353"/>
              <a:ext cx="2895600" cy="6985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A8AFA8-2CF2-9649-B69C-4D5DC7B54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6952" y="2562790"/>
              <a:ext cx="1751733" cy="6306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2D6BAC-AB4D-9548-B1B1-F8E11BBCD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24246" y="3317398"/>
              <a:ext cx="1763754" cy="11758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E8C58D-2805-874C-BD0C-35B81E7E6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2419" y="2712324"/>
              <a:ext cx="3200400" cy="5227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3CBFDA-B550-BA41-A978-385970083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99726" y="3696444"/>
              <a:ext cx="2258507" cy="609797"/>
            </a:xfrm>
            <a:prstGeom prst="rect">
              <a:avLst/>
            </a:prstGeom>
          </p:spPr>
        </p:pic>
      </p:grpSp>
      <p:sp>
        <p:nvSpPr>
          <p:cNvPr id="14" name="Google Shape;45;p26">
            <a:extLst>
              <a:ext uri="{FF2B5EF4-FFF2-40B4-BE49-F238E27FC236}">
                <a16:creationId xmlns:a16="http://schemas.microsoft.com/office/drawing/2014/main" id="{BAC302F1-A410-CC45-9D6A-03A56A8DE4C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2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5854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9;p2">
            <a:extLst>
              <a:ext uri="{FF2B5EF4-FFF2-40B4-BE49-F238E27FC236}">
                <a16:creationId xmlns:a16="http://schemas.microsoft.com/office/drawing/2014/main" id="{F35ADB20-4B36-CA47-AE95-C4DC47AD5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Clr>
                <a:srgbClr val="006990"/>
              </a:buClr>
            </a:pPr>
            <a:r>
              <a:rPr lang="en-US" dirty="0">
                <a:solidFill>
                  <a:srgbClr val="006990"/>
                </a:solidFill>
              </a:rPr>
              <a:t>Poll: Where Would You Start?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6A33C-6EA3-074E-B9DC-BC4D0960A823}"/>
              </a:ext>
            </a:extLst>
          </p:cNvPr>
          <p:cNvSpPr txBox="1">
            <a:spLocks/>
          </p:cNvSpPr>
          <p:nvPr/>
        </p:nvSpPr>
        <p:spPr>
          <a:xfrm>
            <a:off x="4267979" y="2133740"/>
            <a:ext cx="3445899" cy="350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200" dirty="0">
                <a:latin typeface="Proxima Nova Rg" panose="02000506030000020004" pitchFamily="2" charset="77"/>
              </a:rPr>
              <a:t>A: New Hires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200" dirty="0">
                <a:latin typeface="Proxima Nova Rg" panose="02000506030000020004" pitchFamily="2" charset="77"/>
              </a:rPr>
              <a:t>B: New People Managers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200" dirty="0">
                <a:latin typeface="Proxima Nova Rg" panose="02000506030000020004" pitchFamily="2" charset="77"/>
              </a:rPr>
              <a:t>C: All People Managers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200" dirty="0">
                <a:latin typeface="Proxima Nova Rg" panose="02000506030000020004" pitchFamily="2" charset="77"/>
              </a:rPr>
              <a:t>D: Sales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200" dirty="0">
                <a:latin typeface="Proxima Nova Rg" panose="02000506030000020004" pitchFamily="2" charset="77"/>
              </a:rPr>
              <a:t>E: Marketing</a:t>
            </a:r>
            <a:br>
              <a:rPr lang="en-US" sz="3200" dirty="0">
                <a:latin typeface="Proxima Nova Rg" panose="02000506030000020004" pitchFamily="2" charset="77"/>
              </a:rPr>
            </a:br>
            <a:r>
              <a:rPr lang="en-US" sz="3200" dirty="0">
                <a:latin typeface="Proxima Nova Rg" panose="02000506030000020004" pitchFamily="2" charset="77"/>
              </a:rPr>
              <a:t>F: Customer Success</a:t>
            </a:r>
            <a:br>
              <a:rPr lang="en-US" sz="3200" dirty="0">
                <a:latin typeface="Proxima Nova Rg" panose="02000506030000020004" pitchFamily="2" charset="77"/>
              </a:rPr>
            </a:br>
            <a:r>
              <a:rPr lang="en-US" sz="3200" dirty="0">
                <a:latin typeface="Proxima Nova Rg" panose="02000506030000020004" pitchFamily="2" charset="77"/>
              </a:rPr>
              <a:t>G: R&amp;D</a:t>
            </a:r>
            <a:br>
              <a:rPr lang="en-US" sz="3200" dirty="0">
                <a:latin typeface="Proxima Nova Rg" panose="02000506030000020004" pitchFamily="2" charset="77"/>
              </a:rPr>
            </a:br>
            <a:r>
              <a:rPr lang="en-US" sz="3200" dirty="0">
                <a:latin typeface="Proxima Nova Rg" panose="02000506030000020004" pitchFamily="2" charset="77"/>
              </a:rPr>
              <a:t>H: Entire company</a:t>
            </a:r>
          </a:p>
          <a:p>
            <a:pPr>
              <a:lnSpc>
                <a:spcPct val="150000"/>
              </a:lnSpc>
              <a:buSzPct val="40000"/>
            </a:pPr>
            <a:endParaRPr lang="en-US" sz="2400" dirty="0">
              <a:latin typeface="Proxima Nova Rg" panose="02000506030000020004" pitchFamily="2" charset="77"/>
            </a:endParaRPr>
          </a:p>
        </p:txBody>
      </p:sp>
      <p:sp>
        <p:nvSpPr>
          <p:cNvPr id="5" name="Google Shape;45;p26">
            <a:extLst>
              <a:ext uri="{FF2B5EF4-FFF2-40B4-BE49-F238E27FC236}">
                <a16:creationId xmlns:a16="http://schemas.microsoft.com/office/drawing/2014/main" id="{2928AA1E-D807-B148-863B-5AEE122D6E4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20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921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90"/>
              </a:buClr>
              <a:buSzPts val="2800"/>
              <a:buFont typeface="Proxima Nova"/>
              <a:buNone/>
            </a:pPr>
            <a:r>
              <a:rPr lang="en-US" dirty="0">
                <a:solidFill>
                  <a:srgbClr val="006990"/>
                </a:solidFill>
              </a:rPr>
              <a:t>Numly Provides A Guided and Structured Process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20" name="Google Shape;190;p8">
            <a:extLst>
              <a:ext uri="{FF2B5EF4-FFF2-40B4-BE49-F238E27FC236}">
                <a16:creationId xmlns:a16="http://schemas.microsoft.com/office/drawing/2014/main" id="{12A0EEED-7DC2-D245-A358-48BF6BD6873A}"/>
              </a:ext>
            </a:extLst>
          </p:cNvPr>
          <p:cNvSpPr txBox="1"/>
          <p:nvPr/>
        </p:nvSpPr>
        <p:spPr>
          <a:xfrm>
            <a:off x="795061" y="3956478"/>
            <a:ext cx="3478491" cy="67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None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Identify and measure </a:t>
            </a:r>
            <a:br>
              <a:rPr lang="en-US" sz="1800" b="0" i="0" u="none" strike="noStrike" cap="none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</a:br>
            <a:r>
              <a:rPr lang="en-US" sz="1800" b="0" i="0" u="none" strike="noStrike" cap="none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skill gaps for everyone </a:t>
            </a:r>
            <a:br>
              <a:rPr lang="en-US" sz="1800" b="0" i="0" u="none" strike="noStrike" cap="none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</a:br>
            <a:r>
              <a:rPr lang="en-US" sz="1800" b="0" i="0" u="none" strike="noStrike" cap="none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in the organization</a:t>
            </a:r>
          </a:p>
        </p:txBody>
      </p:sp>
      <p:sp>
        <p:nvSpPr>
          <p:cNvPr id="24" name="Google Shape;190;p8">
            <a:extLst>
              <a:ext uri="{FF2B5EF4-FFF2-40B4-BE49-F238E27FC236}">
                <a16:creationId xmlns:a16="http://schemas.microsoft.com/office/drawing/2014/main" id="{54E524D9-539B-6647-A431-F63601CC4598}"/>
              </a:ext>
            </a:extLst>
          </p:cNvPr>
          <p:cNvSpPr txBox="1"/>
          <p:nvPr/>
        </p:nvSpPr>
        <p:spPr>
          <a:xfrm>
            <a:off x="4802421" y="4107033"/>
            <a:ext cx="2801257" cy="67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None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Facilitate active </a:t>
            </a:r>
            <a:r>
              <a:rPr lang="en-US" sz="1800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c</a:t>
            </a:r>
            <a:r>
              <a:rPr lang="en-US" sz="1800" b="0" i="0" u="none" strike="noStrike" cap="none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oaching</a:t>
            </a:r>
            <a:r>
              <a:rPr lang="en-US" sz="1800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 through skill programs and guided processes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None/>
            </a:pPr>
            <a:endParaRPr lang="en-US" sz="1800" b="1" dirty="0">
              <a:solidFill>
                <a:srgbClr val="3F3F3F"/>
              </a:solidFill>
              <a:latin typeface="Proxima Nova Rg"/>
              <a:ea typeface="Proxima Nova Rg"/>
              <a:cs typeface="Proxima Nova Rg"/>
              <a:sym typeface="Proxima Nova"/>
            </a:endParaRPr>
          </a:p>
        </p:txBody>
      </p:sp>
      <p:sp>
        <p:nvSpPr>
          <p:cNvPr id="25" name="Google Shape;190;p8">
            <a:extLst>
              <a:ext uri="{FF2B5EF4-FFF2-40B4-BE49-F238E27FC236}">
                <a16:creationId xmlns:a16="http://schemas.microsoft.com/office/drawing/2014/main" id="{6BB55AE4-3E39-5144-B903-80E6381F5C7C}"/>
              </a:ext>
            </a:extLst>
          </p:cNvPr>
          <p:cNvSpPr txBox="1"/>
          <p:nvPr/>
        </p:nvSpPr>
        <p:spPr>
          <a:xfrm>
            <a:off x="8095225" y="3875829"/>
            <a:ext cx="2801257" cy="90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None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Measure progress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None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and make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8"/>
              <a:buFont typeface="Noto Sans Symbols"/>
              <a:buNone/>
            </a:pPr>
            <a:r>
              <a:rPr lang="en-US" sz="1800" b="0" i="0" u="none" strike="noStrike" cap="none" dirty="0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data-driven decisions</a:t>
            </a:r>
            <a:endParaRPr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C66EAF-1059-5B4D-87C5-B250B40CA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282" y="2189543"/>
            <a:ext cx="1684682" cy="1684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549FCE-B6AD-744D-A236-DE528DF19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50" y="2297918"/>
            <a:ext cx="1562100" cy="1460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A1FC4-7EA9-1F4D-9DA8-D26454493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546" y="2316968"/>
            <a:ext cx="1663700" cy="1422400"/>
          </a:xfrm>
          <a:prstGeom prst="rect">
            <a:avLst/>
          </a:prstGeom>
        </p:spPr>
      </p:pic>
      <p:sp>
        <p:nvSpPr>
          <p:cNvPr id="10" name="Google Shape;45;p26">
            <a:extLst>
              <a:ext uri="{FF2B5EF4-FFF2-40B4-BE49-F238E27FC236}">
                <a16:creationId xmlns:a16="http://schemas.microsoft.com/office/drawing/2014/main" id="{B38C7B27-F4B0-8B4D-87C1-4F3B23A6892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21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807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90"/>
              </a:buClr>
              <a:buSzPts val="2800"/>
              <a:buFont typeface="Proxima Nova"/>
              <a:buNone/>
            </a:pPr>
            <a:r>
              <a:rPr lang="en-US" dirty="0">
                <a:solidFill>
                  <a:srgbClr val="006990"/>
                </a:solidFill>
              </a:rPr>
              <a:t>Cultivate Leadership Skills That Foster Inclusion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C0A568-B549-AA41-8C6B-AC21879A2732}"/>
              </a:ext>
            </a:extLst>
          </p:cNvPr>
          <p:cNvSpPr txBox="1">
            <a:spLocks/>
          </p:cNvSpPr>
          <p:nvPr/>
        </p:nvSpPr>
        <p:spPr>
          <a:xfrm>
            <a:off x="752612" y="1470025"/>
            <a:ext cx="10578407" cy="418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>
              <a:lnSpc>
                <a:spcPct val="150000"/>
              </a:lnSpc>
              <a:buSzPct val="40000"/>
            </a:pPr>
            <a:endParaRPr lang="en-US" sz="2000" dirty="0">
              <a:latin typeface="Proxima Nova Rg" panose="02000506030000020004" pitchFamily="2" charset="77"/>
            </a:endParaRPr>
          </a:p>
        </p:txBody>
      </p:sp>
      <p:sp>
        <p:nvSpPr>
          <p:cNvPr id="6" name="Google Shape;45;p26">
            <a:extLst>
              <a:ext uri="{FF2B5EF4-FFF2-40B4-BE49-F238E27FC236}">
                <a16:creationId xmlns:a16="http://schemas.microsoft.com/office/drawing/2014/main" id="{CBC10B72-861D-C94A-A38F-D9E427B5E3B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22</a:t>
            </a:fld>
            <a:r>
              <a:rPr lang="en-US" dirty="0"/>
              <a:t>          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D863F3-BED4-6248-BABB-7C95F43A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389" y="1214861"/>
            <a:ext cx="9755413" cy="5106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8860DF-4C65-8742-8805-08BF3A701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540" y="2961950"/>
            <a:ext cx="18161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65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CC40C-4992-6842-B14E-9C04C6953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337" y="1170859"/>
            <a:ext cx="7928264" cy="5181872"/>
          </a:xfrm>
          <a:prstGeom prst="rect">
            <a:avLst/>
          </a:prstGeom>
        </p:spPr>
      </p:pic>
      <p:sp>
        <p:nvSpPr>
          <p:cNvPr id="8" name="Google Shape;209;p2">
            <a:extLst>
              <a:ext uri="{FF2B5EF4-FFF2-40B4-BE49-F238E27FC236}">
                <a16:creationId xmlns:a16="http://schemas.microsoft.com/office/drawing/2014/main" id="{F35ADB20-4B36-CA47-AE95-C4DC47AD5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Clr>
                <a:srgbClr val="006990"/>
              </a:buClr>
            </a:pPr>
            <a:r>
              <a:rPr lang="en-US" dirty="0">
                <a:solidFill>
                  <a:srgbClr val="006990"/>
                </a:solidFill>
              </a:rPr>
              <a:t>What’s the State of DEIB in Your Organization?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6A33C-6EA3-074E-B9DC-BC4D0960A823}"/>
              </a:ext>
            </a:extLst>
          </p:cNvPr>
          <p:cNvSpPr txBox="1">
            <a:spLocks/>
          </p:cNvSpPr>
          <p:nvPr/>
        </p:nvSpPr>
        <p:spPr>
          <a:xfrm>
            <a:off x="1780729" y="2376045"/>
            <a:ext cx="4329126" cy="350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23444" indent="0">
              <a:buNone/>
            </a:pPr>
            <a:r>
              <a:rPr lang="en-US" sz="2000" dirty="0">
                <a:solidFill>
                  <a:schemeClr val="bg2"/>
                </a:solidFill>
              </a:rPr>
              <a:t>Find out now.</a:t>
            </a:r>
          </a:p>
          <a:p>
            <a:pPr marL="123444" indent="0">
              <a:buNone/>
            </a:pPr>
            <a:endParaRPr lang="en-US" sz="2000" dirty="0">
              <a:solidFill>
                <a:schemeClr val="bg2"/>
              </a:solidFill>
            </a:endParaRPr>
          </a:p>
          <a:p>
            <a:pPr marL="123444" indent="0">
              <a:buNone/>
            </a:pPr>
            <a:r>
              <a:rPr lang="en-US" sz="2000" dirty="0">
                <a:solidFill>
                  <a:schemeClr val="bg2"/>
                </a:solidFill>
              </a:rPr>
              <a:t>Email </a:t>
            </a:r>
            <a:r>
              <a:rPr lang="en-US" sz="2000" b="1" dirty="0">
                <a:solidFill>
                  <a:schemeClr val="bg2"/>
                </a:solidFill>
                <a:latin typeface="Proxima Nova Rg" panose="02000506030000020004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contact@numly.io</a:t>
            </a:r>
            <a:r>
              <a:rPr lang="en-US" sz="2000" b="1" dirty="0">
                <a:solidFill>
                  <a:schemeClr val="bg2"/>
                </a:solidFill>
                <a:latin typeface="Proxima Nova Rg" panose="02000506030000020004" pitchFamily="2" charset="77"/>
              </a:rPr>
              <a:t> </a:t>
            </a:r>
            <a:r>
              <a:rPr lang="en-US" sz="2000" dirty="0">
                <a:solidFill>
                  <a:schemeClr val="bg2"/>
                </a:solidFill>
                <a:latin typeface="Proxima Nova Rg" panose="02000506030000020004" pitchFamily="2" charset="77"/>
              </a:rPr>
              <a:t>to take a 27-question survey and get your </a:t>
            </a:r>
            <a:r>
              <a:rPr lang="en-US" sz="2000" dirty="0">
                <a:solidFill>
                  <a:schemeClr val="bg2"/>
                </a:solidFill>
              </a:rPr>
              <a:t>custom report.</a:t>
            </a:r>
            <a:endParaRPr lang="en-US" sz="2000" dirty="0">
              <a:solidFill>
                <a:schemeClr val="bg2"/>
              </a:solidFill>
              <a:latin typeface="Proxima Nova Rg" panose="02000506030000020004" pitchFamily="2" charset="77"/>
            </a:endParaRPr>
          </a:p>
        </p:txBody>
      </p:sp>
      <p:sp>
        <p:nvSpPr>
          <p:cNvPr id="7" name="Google Shape;45;p26">
            <a:extLst>
              <a:ext uri="{FF2B5EF4-FFF2-40B4-BE49-F238E27FC236}">
                <a16:creationId xmlns:a16="http://schemas.microsoft.com/office/drawing/2014/main" id="{11F0FC2D-6C39-8542-89A5-0F1F045F7FC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23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6478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FDFB30-9415-9040-A4F8-A7634F345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" r="8609"/>
          <a:stretch/>
        </p:blipFill>
        <p:spPr>
          <a:xfrm>
            <a:off x="-1" y="1154051"/>
            <a:ext cx="12192001" cy="5207487"/>
          </a:xfrm>
          <a:prstGeom prst="rect">
            <a:avLst/>
          </a:prstGeom>
        </p:spPr>
      </p:pic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Clr>
                <a:srgbClr val="006990"/>
              </a:buClr>
            </a:pPr>
            <a:r>
              <a:rPr lang="en-US" dirty="0">
                <a:solidFill>
                  <a:srgbClr val="006990"/>
                </a:solidFill>
              </a:rPr>
              <a:t>Two Intertwined, But Different Concepts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8" name="Google Shape;45;p26">
            <a:extLst>
              <a:ext uri="{FF2B5EF4-FFF2-40B4-BE49-F238E27FC236}">
                <a16:creationId xmlns:a16="http://schemas.microsoft.com/office/drawing/2014/main" id="{5F2CE966-92CA-3344-BC46-6A0F3E6BDA2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3</a:t>
            </a:fld>
            <a:r>
              <a:rPr lang="en-US" dirty="0"/>
              <a:t>           </a:t>
            </a:r>
            <a:endParaRPr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F60C2C-67D0-DE41-9B2E-4A206C0AD20A}"/>
              </a:ext>
            </a:extLst>
          </p:cNvPr>
          <p:cNvSpPr txBox="1">
            <a:spLocks/>
          </p:cNvSpPr>
          <p:nvPr/>
        </p:nvSpPr>
        <p:spPr>
          <a:xfrm>
            <a:off x="9277349" y="3347767"/>
            <a:ext cx="2863069" cy="195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1200" b="1" dirty="0">
                <a:latin typeface="Proxima Nova Rg" panose="02000506030000020004" pitchFamily="2" charset="77"/>
              </a:rPr>
              <a:t>Refers to the full spectrum of human demographic differences.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br>
              <a:rPr lang="en-US" sz="1200" b="1" dirty="0">
                <a:latin typeface="Proxima Nova Rg" panose="02000506030000020004" pitchFamily="2" charset="77"/>
              </a:rPr>
            </a:br>
            <a:r>
              <a:rPr lang="en-US" sz="1200" b="1" dirty="0">
                <a:latin typeface="Proxima Nova Rg" panose="02000506030000020004" pitchFamily="2" charset="77"/>
              </a:rPr>
              <a:t>Policies provide necessary clarity.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br>
              <a:rPr lang="en-US" sz="1200" b="1" dirty="0">
                <a:latin typeface="Proxima Nova Rg" panose="02000506030000020004" pitchFamily="2" charset="77"/>
              </a:rPr>
            </a:br>
            <a:r>
              <a:rPr lang="en-US" sz="1200" b="1" dirty="0">
                <a:latin typeface="Proxima Nova Rg" panose="02000506030000020004" pitchFamily="2" charset="77"/>
              </a:rPr>
              <a:t>Easily quantified.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43100D-1481-EA49-9169-2FB2C894DADB}"/>
              </a:ext>
            </a:extLst>
          </p:cNvPr>
          <p:cNvSpPr txBox="1">
            <a:spLocks/>
          </p:cNvSpPr>
          <p:nvPr/>
        </p:nvSpPr>
        <p:spPr>
          <a:xfrm>
            <a:off x="150471" y="4003142"/>
            <a:ext cx="4958305" cy="217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23444" indent="0" algn="r">
              <a:lnSpc>
                <a:spcPct val="150000"/>
              </a:lnSpc>
              <a:buSzPct val="40000"/>
              <a:buNone/>
            </a:pPr>
            <a:r>
              <a:rPr lang="en-US" sz="1200" b="1" dirty="0">
                <a:latin typeface="Proxima Nova Rg" panose="02000506030000020004" pitchFamily="2" charset="77"/>
              </a:rPr>
              <a:t>Refers to a cultural and environmental feeling of belonging.</a:t>
            </a:r>
          </a:p>
          <a:p>
            <a:pPr marL="123444" indent="0" algn="r">
              <a:lnSpc>
                <a:spcPct val="150000"/>
              </a:lnSpc>
              <a:buSzPct val="40000"/>
              <a:buNone/>
            </a:pPr>
            <a:br>
              <a:rPr lang="en-US" sz="1200" b="1" dirty="0">
                <a:latin typeface="Proxima Nova Rg" panose="02000506030000020004" pitchFamily="2" charset="77"/>
              </a:rPr>
            </a:br>
            <a:r>
              <a:rPr lang="en-US" sz="1200" b="1" dirty="0">
                <a:latin typeface="Proxima Nova Rg" panose="02000506030000020004" pitchFamily="2" charset="77"/>
              </a:rPr>
              <a:t>Measured by the extent to which employees feel valued, respected, and accepted.</a:t>
            </a:r>
          </a:p>
          <a:p>
            <a:pPr marL="123444" indent="0" algn="r">
              <a:lnSpc>
                <a:spcPct val="150000"/>
              </a:lnSpc>
              <a:buSzPct val="40000"/>
              <a:buNone/>
            </a:pPr>
            <a:br>
              <a:rPr lang="en-US" sz="1200" b="1" dirty="0">
                <a:latin typeface="Proxima Nova Rg" panose="02000506030000020004" pitchFamily="2" charset="77"/>
              </a:rPr>
            </a:br>
            <a:r>
              <a:rPr lang="en-US" sz="1200" b="1" dirty="0">
                <a:latin typeface="Proxima Nova Rg" panose="02000506030000020004" pitchFamily="2" charset="77"/>
              </a:rPr>
              <a:t>Requires a more nuanced approach.</a:t>
            </a:r>
          </a:p>
          <a:p>
            <a:pPr marL="123444" indent="0" algn="r">
              <a:lnSpc>
                <a:spcPct val="150000"/>
              </a:lnSpc>
              <a:buSzPct val="40000"/>
              <a:buNone/>
            </a:pPr>
            <a:endParaRPr lang="en-US" sz="1500" b="1" dirty="0">
              <a:latin typeface="Proxima Nova Rg" panose="02000506030000020004" pitchFamily="2" charset="77"/>
            </a:endParaRPr>
          </a:p>
          <a:p>
            <a:pPr marL="123444" indent="0" algn="r">
              <a:lnSpc>
                <a:spcPct val="150000"/>
              </a:lnSpc>
              <a:buSzPct val="40000"/>
              <a:buNone/>
            </a:pPr>
            <a:endParaRPr lang="en-US" sz="2400" b="1" dirty="0">
              <a:latin typeface="Proxima Nova Rg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678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/>
          <p:nvPr/>
        </p:nvSpPr>
        <p:spPr>
          <a:xfrm>
            <a:off x="6217441" y="2133740"/>
            <a:ext cx="5020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SzPts val="1500"/>
            </a:pPr>
            <a:r>
              <a:rPr lang="en" sz="2000" b="1">
                <a:solidFill>
                  <a:schemeClr val="lt1"/>
                </a:solidFill>
              </a:rPr>
              <a:t>“The Skills of the future are not technical, they’re behavioral.”</a:t>
            </a:r>
            <a:br>
              <a:rPr lang="en" sz="2000" b="1">
                <a:solidFill>
                  <a:schemeClr val="lt1"/>
                </a:solidFill>
              </a:rPr>
            </a:br>
            <a:endParaRPr sz="2000" b="1">
              <a:solidFill>
                <a:schemeClr val="lt1"/>
              </a:solidFill>
            </a:endParaRPr>
          </a:p>
          <a:p>
            <a:pPr algn="ctr">
              <a:buSzPts val="1500"/>
            </a:pPr>
            <a:r>
              <a:rPr lang="en" sz="2000" b="1">
                <a:solidFill>
                  <a:schemeClr val="lt1"/>
                </a:solidFill>
              </a:rPr>
              <a:t>              Josh Bersin</a:t>
            </a:r>
            <a:endParaRPr sz="2000" b="1">
              <a:solidFill>
                <a:schemeClr val="l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0680-F24C-8F4D-B654-A602DAC1B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1516">
            <a:off x="1514692" y="1829761"/>
            <a:ext cx="3175000" cy="4102100"/>
          </a:xfrm>
          <a:prstGeom prst="rect">
            <a:avLst/>
          </a:prstGeom>
        </p:spPr>
      </p:pic>
      <p:sp>
        <p:nvSpPr>
          <p:cNvPr id="8" name="Google Shape;209;p2">
            <a:extLst>
              <a:ext uri="{FF2B5EF4-FFF2-40B4-BE49-F238E27FC236}">
                <a16:creationId xmlns:a16="http://schemas.microsoft.com/office/drawing/2014/main" id="{F35ADB20-4B36-CA47-AE95-C4DC47AD5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Clr>
                <a:srgbClr val="006990"/>
              </a:buClr>
            </a:pPr>
            <a:r>
              <a:rPr lang="en-US" dirty="0">
                <a:solidFill>
                  <a:srgbClr val="006990"/>
                </a:solidFill>
              </a:rPr>
              <a:t>Diversity Doesn’t Work Without Inclusion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0AA350-D401-F348-BD54-F4EDCED3C373}"/>
              </a:ext>
            </a:extLst>
          </p:cNvPr>
          <p:cNvSpPr txBox="1">
            <a:spLocks/>
          </p:cNvSpPr>
          <p:nvPr/>
        </p:nvSpPr>
        <p:spPr>
          <a:xfrm>
            <a:off x="5392374" y="2133740"/>
            <a:ext cx="4645341" cy="4070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dirty="0">
                <a:latin typeface="Proxima Nova Rg" panose="02000506030000020004" pitchFamily="2" charset="77"/>
              </a:rPr>
              <a:t>“In the context of the workplace, diversity equals representation. Without inclusion, however—the critical connections that attract diverse talent, encourage their participation, foster innovation, and lead to business growth—won’t happen.”</a:t>
            </a:r>
          </a:p>
          <a:p>
            <a:pPr>
              <a:lnSpc>
                <a:spcPct val="150000"/>
              </a:lnSpc>
              <a:buSzPct val="40000"/>
            </a:pPr>
            <a:endParaRPr lang="en-US" sz="2400" dirty="0">
              <a:latin typeface="Proxima Nova Rg" panose="02000506030000020004" pitchFamily="2" charset="77"/>
            </a:endParaRPr>
          </a:p>
          <a:p>
            <a:pPr>
              <a:lnSpc>
                <a:spcPct val="150000"/>
              </a:lnSpc>
              <a:buSzPct val="40000"/>
            </a:pPr>
            <a:endParaRPr lang="en-US" sz="2400" dirty="0">
              <a:latin typeface="Proxima Nova Rg" panose="02000506030000020004" pitchFamily="2" charset="77"/>
            </a:endParaRPr>
          </a:p>
        </p:txBody>
      </p:sp>
      <p:sp>
        <p:nvSpPr>
          <p:cNvPr id="6" name="Google Shape;45;p26">
            <a:extLst>
              <a:ext uri="{FF2B5EF4-FFF2-40B4-BE49-F238E27FC236}">
                <a16:creationId xmlns:a16="http://schemas.microsoft.com/office/drawing/2014/main" id="{AE2B7D7A-6A0A-E846-A413-3BCCDEAEF73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4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079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/>
          <p:nvPr/>
        </p:nvSpPr>
        <p:spPr>
          <a:xfrm>
            <a:off x="6217441" y="2133740"/>
            <a:ext cx="5020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SzPts val="1500"/>
            </a:pPr>
            <a:r>
              <a:rPr lang="en" sz="2000" b="1">
                <a:solidFill>
                  <a:schemeClr val="lt1"/>
                </a:solidFill>
              </a:rPr>
              <a:t>“The Skills of the future are not technical, they’re behavioral.”</a:t>
            </a:r>
            <a:br>
              <a:rPr lang="en" sz="2000" b="1">
                <a:solidFill>
                  <a:schemeClr val="lt1"/>
                </a:solidFill>
              </a:rPr>
            </a:br>
            <a:endParaRPr sz="2000" b="1">
              <a:solidFill>
                <a:schemeClr val="lt1"/>
              </a:solidFill>
            </a:endParaRPr>
          </a:p>
          <a:p>
            <a:pPr algn="ctr">
              <a:buSzPts val="1500"/>
            </a:pPr>
            <a:r>
              <a:rPr lang="en" sz="2000" b="1">
                <a:solidFill>
                  <a:schemeClr val="lt1"/>
                </a:solidFill>
              </a:rPr>
              <a:t>              Josh Bersin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8" name="Google Shape;209;p2">
            <a:extLst>
              <a:ext uri="{FF2B5EF4-FFF2-40B4-BE49-F238E27FC236}">
                <a16:creationId xmlns:a16="http://schemas.microsoft.com/office/drawing/2014/main" id="{F35ADB20-4B36-CA47-AE95-C4DC47AD5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Clr>
                <a:srgbClr val="006990"/>
              </a:buClr>
            </a:pPr>
            <a:r>
              <a:rPr lang="en-US" dirty="0">
                <a:solidFill>
                  <a:srgbClr val="006990"/>
                </a:solidFill>
              </a:rPr>
              <a:t>Poll: What’s the current state of DEIB in your company?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6A33C-6EA3-074E-B9DC-BC4D0960A823}"/>
              </a:ext>
            </a:extLst>
          </p:cNvPr>
          <p:cNvSpPr txBox="1">
            <a:spLocks/>
          </p:cNvSpPr>
          <p:nvPr/>
        </p:nvSpPr>
        <p:spPr>
          <a:xfrm>
            <a:off x="1564418" y="1972922"/>
            <a:ext cx="10027814" cy="3159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800" dirty="0">
                <a:latin typeface="Proxima Nova Rg" panose="02000506030000020004" pitchFamily="2" charset="77"/>
              </a:rPr>
              <a:t>A. It’s a permanent part of our mission/vision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800" dirty="0">
                <a:latin typeface="Proxima Nova Rg" panose="02000506030000020004" pitchFamily="2" charset="77"/>
              </a:rPr>
              <a:t>B. We have some initiatives in place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800" dirty="0">
                <a:latin typeface="Proxima Nova Rg" panose="02000506030000020004" pitchFamily="2" charset="77"/>
              </a:rPr>
              <a:t>C. We’re interested, but haven’t started yet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800" dirty="0">
                <a:latin typeface="Proxima Nova Rg" panose="02000506030000020004" pitchFamily="2" charset="77"/>
              </a:rPr>
              <a:t>D. We’re interested, but don’t know where to start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800" dirty="0">
                <a:latin typeface="Proxima Nova Rg" panose="02000506030000020004" pitchFamily="2" charset="77"/>
              </a:rPr>
              <a:t>E. It’s not a priority for my company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3800" dirty="0">
                <a:latin typeface="Proxima Nova Rg" panose="02000506030000020004" pitchFamily="2" charset="77"/>
              </a:rPr>
              <a:t>F. I don’t know.</a:t>
            </a:r>
          </a:p>
          <a:p>
            <a:pPr marL="466344" indent="-342900">
              <a:lnSpc>
                <a:spcPct val="150000"/>
              </a:lnSpc>
              <a:buSzPct val="40000"/>
              <a:buAutoNum type="alphaUcPeriod"/>
            </a:pPr>
            <a:endParaRPr lang="en-US" sz="2400" dirty="0">
              <a:latin typeface="Proxima Nova Rg" panose="02000506030000020004" pitchFamily="2" charset="77"/>
            </a:endParaRPr>
          </a:p>
          <a:p>
            <a:pPr>
              <a:lnSpc>
                <a:spcPct val="150000"/>
              </a:lnSpc>
              <a:buSzPct val="40000"/>
            </a:pPr>
            <a:endParaRPr lang="en-US" sz="2400" dirty="0">
              <a:latin typeface="Proxima Nova Rg" panose="02000506030000020004" pitchFamily="2" charset="77"/>
            </a:endParaRPr>
          </a:p>
        </p:txBody>
      </p:sp>
      <p:sp>
        <p:nvSpPr>
          <p:cNvPr id="7" name="Google Shape;45;p26">
            <a:extLst>
              <a:ext uri="{FF2B5EF4-FFF2-40B4-BE49-F238E27FC236}">
                <a16:creationId xmlns:a16="http://schemas.microsoft.com/office/drawing/2014/main" id="{F16954D1-2575-D84D-95F1-93269B73097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5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927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90"/>
              </a:buClr>
              <a:buSzPts val="2800"/>
              <a:buFont typeface="Proxima Nova"/>
              <a:buNone/>
            </a:pPr>
            <a:r>
              <a:rPr lang="en-US" b="1" dirty="0">
                <a:solidFill>
                  <a:srgbClr val="006990"/>
                </a:solidFill>
              </a:rPr>
              <a:t>Overall Sentiment on DE</a:t>
            </a:r>
            <a:r>
              <a:rPr lang="en-US" dirty="0">
                <a:solidFill>
                  <a:srgbClr val="006990"/>
                </a:solidFill>
              </a:rPr>
              <a:t>IB is</a:t>
            </a:r>
            <a:r>
              <a:rPr lang="en-US" b="1" dirty="0">
                <a:solidFill>
                  <a:srgbClr val="006990"/>
                </a:solidFill>
              </a:rPr>
              <a:t> Markedly Negative</a:t>
            </a:r>
            <a:endParaRPr b="1" dirty="0">
              <a:solidFill>
                <a:srgbClr val="00699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4ED405-F2CF-7D41-B2D7-A3F748243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496" y="1892529"/>
            <a:ext cx="4647138" cy="3745593"/>
          </a:xfrm>
          <a:prstGeom prst="rect">
            <a:avLst/>
          </a:prstGeom>
        </p:spPr>
      </p:pic>
      <p:sp>
        <p:nvSpPr>
          <p:cNvPr id="6" name="Google Shape;222;p2">
            <a:extLst>
              <a:ext uri="{FF2B5EF4-FFF2-40B4-BE49-F238E27FC236}">
                <a16:creationId xmlns:a16="http://schemas.microsoft.com/office/drawing/2014/main" id="{F4CC8F28-D0BF-714C-B0EF-8004883ECD69}"/>
              </a:ext>
            </a:extLst>
          </p:cNvPr>
          <p:cNvSpPr txBox="1"/>
          <p:nvPr/>
        </p:nvSpPr>
        <p:spPr>
          <a:xfrm>
            <a:off x="8669312" y="5917753"/>
            <a:ext cx="2448767" cy="26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Source: Deloitte’s 2021 Report on Equity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45;p26">
            <a:extLst>
              <a:ext uri="{FF2B5EF4-FFF2-40B4-BE49-F238E27FC236}">
                <a16:creationId xmlns:a16="http://schemas.microsoft.com/office/drawing/2014/main" id="{23D327BE-BE90-DF4D-B07E-F240AAA0EA1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6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7695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/>
          <p:nvPr/>
        </p:nvSpPr>
        <p:spPr>
          <a:xfrm>
            <a:off x="6217441" y="2133740"/>
            <a:ext cx="5020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SzPts val="1500"/>
            </a:pPr>
            <a:r>
              <a:rPr lang="en" sz="2000" b="1">
                <a:solidFill>
                  <a:schemeClr val="lt1"/>
                </a:solidFill>
              </a:rPr>
              <a:t>“The Skills of the future are not technical, they’re behavioral.”</a:t>
            </a:r>
            <a:br>
              <a:rPr lang="en" sz="2000" b="1">
                <a:solidFill>
                  <a:schemeClr val="lt1"/>
                </a:solidFill>
              </a:rPr>
            </a:br>
            <a:endParaRPr sz="2000" b="1">
              <a:solidFill>
                <a:schemeClr val="lt1"/>
              </a:solidFill>
            </a:endParaRPr>
          </a:p>
          <a:p>
            <a:pPr algn="ctr">
              <a:buSzPts val="1500"/>
            </a:pPr>
            <a:r>
              <a:rPr lang="en" sz="2000" b="1">
                <a:solidFill>
                  <a:schemeClr val="lt1"/>
                </a:solidFill>
              </a:rPr>
              <a:t>              Josh Bersin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8" name="Google Shape;209;p2">
            <a:extLst>
              <a:ext uri="{FF2B5EF4-FFF2-40B4-BE49-F238E27FC236}">
                <a16:creationId xmlns:a16="http://schemas.microsoft.com/office/drawing/2014/main" id="{F35ADB20-4B36-CA47-AE95-C4DC47AD58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Clr>
                <a:srgbClr val="006990"/>
              </a:buClr>
            </a:pPr>
            <a:r>
              <a:rPr lang="en-US" dirty="0">
                <a:solidFill>
                  <a:srgbClr val="006990"/>
                </a:solidFill>
              </a:rPr>
              <a:t>The Challenges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0AA350-D401-F348-BD54-F4EDCED3C373}"/>
              </a:ext>
            </a:extLst>
          </p:cNvPr>
          <p:cNvSpPr txBox="1">
            <a:spLocks/>
          </p:cNvSpPr>
          <p:nvPr/>
        </p:nvSpPr>
        <p:spPr>
          <a:xfrm>
            <a:off x="1895311" y="1778140"/>
            <a:ext cx="8644260" cy="1848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>
              <a:lnSpc>
                <a:spcPct val="150000"/>
              </a:lnSpc>
              <a:buSzPct val="40000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77"/>
              </a:rPr>
              <a:t>Creating an environment that invites the full spectrum of perspectives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77"/>
              </a:rPr>
              <a:t>Tailoring it for the hybrid workforce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77"/>
              </a:rPr>
              <a:t>Cultivating the leadership skills to lead, inspire, and foster inclusion</a:t>
            </a:r>
          </a:p>
          <a:p>
            <a:pPr>
              <a:lnSpc>
                <a:spcPct val="150000"/>
              </a:lnSpc>
              <a:buSzPct val="40000"/>
            </a:pPr>
            <a:endParaRPr lang="en-US" sz="2400" dirty="0">
              <a:latin typeface="Proxima Nova Rg" panose="020005060300000200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1DB391-BD1F-5249-B7BF-73B405C19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1594"/>
            <a:ext cx="12192000" cy="2388509"/>
          </a:xfrm>
          <a:prstGeom prst="rect">
            <a:avLst/>
          </a:prstGeom>
        </p:spPr>
      </p:pic>
      <p:sp>
        <p:nvSpPr>
          <p:cNvPr id="7" name="Google Shape;45;p26">
            <a:extLst>
              <a:ext uri="{FF2B5EF4-FFF2-40B4-BE49-F238E27FC236}">
                <a16:creationId xmlns:a16="http://schemas.microsoft.com/office/drawing/2014/main" id="{CD45E973-FD1A-D740-9375-BF798557A68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7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2375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90"/>
              </a:buClr>
              <a:buSzPts val="2800"/>
              <a:buFont typeface="Proxima Nova"/>
              <a:buNone/>
            </a:pPr>
            <a:r>
              <a:rPr lang="en-US" b="1" dirty="0">
                <a:solidFill>
                  <a:srgbClr val="006990"/>
                </a:solidFill>
              </a:rPr>
              <a:t>Companies Must…</a:t>
            </a:r>
            <a:endParaRPr b="1" dirty="0">
              <a:solidFill>
                <a:srgbClr val="00699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1B4C3C-6F66-2E49-A30C-0B857C0DD3AF}"/>
              </a:ext>
            </a:extLst>
          </p:cNvPr>
          <p:cNvSpPr txBox="1">
            <a:spLocks/>
          </p:cNvSpPr>
          <p:nvPr/>
        </p:nvSpPr>
        <p:spPr>
          <a:xfrm>
            <a:off x="1080655" y="1747779"/>
            <a:ext cx="7128163" cy="421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1pPr>
            <a:lvl2pPr marL="914400" marR="0" lvl="1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6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2pPr>
            <a:lvl3pPr marL="1371600" marR="0" lvl="2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4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3pPr>
            <a:lvl4pPr marL="1828800" marR="0" lvl="3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4pPr>
            <a:lvl5pPr marL="2286000" marR="0" lvl="4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rgbClr val="3F3F3F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lvl5pPr>
            <a:lvl6pPr marL="2743200" marR="0" lvl="5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375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3756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1600" b="1" dirty="0">
                <a:latin typeface="Proxima Nova Rg" panose="02000506030000020004" pitchFamily="2" charset="77"/>
              </a:rPr>
              <a:t>Adopt a systematic, top-down approach to inclusion and diversity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1600" dirty="0">
                <a:latin typeface="Proxima Nova Rg" panose="02000506030000020004" pitchFamily="2" charset="77"/>
              </a:rPr>
              <a:t>Increase diverse representation, especially in </a:t>
            </a:r>
            <a:r>
              <a:rPr lang="en-US" sz="1600" b="1" dirty="0">
                <a:solidFill>
                  <a:srgbClr val="FF0000"/>
                </a:solidFill>
                <a:latin typeface="Proxima Nova Rg" panose="02000506030000020004" pitchFamily="2" charset="77"/>
              </a:rPr>
              <a:t>leadership roles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1600" dirty="0">
                <a:latin typeface="Proxima Nova Rg" panose="02000506030000020004" pitchFamily="2" charset="77"/>
              </a:rPr>
              <a:t>Strengthen leadership and accountability for meeting DEIB goals</a:t>
            </a:r>
          </a:p>
          <a:p>
            <a:pPr marL="123444" indent="0">
              <a:lnSpc>
                <a:spcPct val="150000"/>
              </a:lnSpc>
              <a:buSzPct val="40000"/>
              <a:buNone/>
            </a:pPr>
            <a:endParaRPr lang="en-US" sz="1600" b="1" dirty="0">
              <a:latin typeface="Proxima Nova Rg" panose="02000506030000020004" pitchFamily="2" charset="77"/>
            </a:endParaRPr>
          </a:p>
          <a:p>
            <a:pPr marL="123444" indent="0">
              <a:lnSpc>
                <a:spcPct val="150000"/>
              </a:lnSpc>
              <a:buSzPct val="40000"/>
              <a:buNone/>
            </a:pPr>
            <a:r>
              <a:rPr lang="en-US" sz="1600" b="1" dirty="0">
                <a:latin typeface="Proxima Nova Rg" panose="02000506030000020004" pitchFamily="2" charset="77"/>
              </a:rPr>
              <a:t>Take bold steps to strengthen inclusion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1600" dirty="0">
                <a:latin typeface="Proxima Nova Rg" panose="02000506030000020004" pitchFamily="2" charset="77"/>
              </a:rPr>
              <a:t>Enable equality of opportunity through fairness and transparency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1600" dirty="0">
                <a:latin typeface="Proxima Nova Rg" panose="02000506030000020004" pitchFamily="2" charset="77"/>
              </a:rPr>
              <a:t>Promote openness, tackling bias and discrimination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1600" dirty="0">
                <a:latin typeface="Proxima Nova Rg" panose="02000506030000020004" pitchFamily="2" charset="77"/>
              </a:rPr>
              <a:t>Foster belonging through support for multivariate diversity</a:t>
            </a:r>
          </a:p>
          <a:p>
            <a:pPr>
              <a:lnSpc>
                <a:spcPct val="150000"/>
              </a:lnSpc>
              <a:buSzPct val="40000"/>
            </a:pPr>
            <a:r>
              <a:rPr lang="en-US" sz="1600" b="1" dirty="0">
                <a:solidFill>
                  <a:srgbClr val="FF0000"/>
                </a:solidFill>
                <a:latin typeface="Proxima Nova Rg" panose="02000506030000020004" pitchFamily="2" charset="77"/>
              </a:rPr>
              <a:t>Build leaders that foster inclusion</a:t>
            </a:r>
          </a:p>
          <a:p>
            <a:pPr>
              <a:lnSpc>
                <a:spcPct val="150000"/>
              </a:lnSpc>
              <a:buSzPct val="40000"/>
            </a:pPr>
            <a:endParaRPr lang="en-US" sz="1600" dirty="0">
              <a:latin typeface="Proxima Nova Rg" panose="02000506030000020004" pitchFamily="2" charset="77"/>
            </a:endParaRPr>
          </a:p>
        </p:txBody>
      </p:sp>
      <p:sp>
        <p:nvSpPr>
          <p:cNvPr id="7" name="Google Shape;45;p26">
            <a:extLst>
              <a:ext uri="{FF2B5EF4-FFF2-40B4-BE49-F238E27FC236}">
                <a16:creationId xmlns:a16="http://schemas.microsoft.com/office/drawing/2014/main" id="{9B3141B7-2638-6145-8A82-F53AB3BB99C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8</a:t>
            </a:fld>
            <a:r>
              <a:rPr lang="en-US" dirty="0"/>
              <a:t>           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8492E-502B-3643-A52C-CA6935371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59"/>
          <a:stretch/>
        </p:blipFill>
        <p:spPr>
          <a:xfrm>
            <a:off x="8118834" y="3274142"/>
            <a:ext cx="3566839" cy="24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60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title"/>
          </p:nvPr>
        </p:nvSpPr>
        <p:spPr>
          <a:xfrm>
            <a:off x="423333" y="657427"/>
            <a:ext cx="11717085" cy="449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990"/>
              </a:buClr>
              <a:buSzPts val="2800"/>
              <a:buFont typeface="Proxima Nova"/>
              <a:buNone/>
            </a:pPr>
            <a:r>
              <a:rPr lang="en-US" dirty="0">
                <a:solidFill>
                  <a:srgbClr val="006990"/>
                </a:solidFill>
              </a:rPr>
              <a:t>Inclusion is Everyone’s Responsibility</a:t>
            </a:r>
            <a:endParaRPr b="1" dirty="0">
              <a:solidFill>
                <a:srgbClr val="00699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4CC91-438A-4F4A-91E7-A34F5CEF0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22" y="1806437"/>
            <a:ext cx="4664013" cy="3839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BA36DC-AE11-6B4A-BBFE-6F5436169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050" y="1806437"/>
            <a:ext cx="4278544" cy="3839029"/>
          </a:xfrm>
          <a:prstGeom prst="rect">
            <a:avLst/>
          </a:prstGeom>
        </p:spPr>
      </p:pic>
      <p:sp>
        <p:nvSpPr>
          <p:cNvPr id="6" name="Google Shape;222;p2">
            <a:extLst>
              <a:ext uri="{FF2B5EF4-FFF2-40B4-BE49-F238E27FC236}">
                <a16:creationId xmlns:a16="http://schemas.microsoft.com/office/drawing/2014/main" id="{79CD9B38-D7D8-CF41-AF18-377553EB6E24}"/>
              </a:ext>
            </a:extLst>
          </p:cNvPr>
          <p:cNvSpPr txBox="1"/>
          <p:nvPr/>
        </p:nvSpPr>
        <p:spPr>
          <a:xfrm>
            <a:off x="8857320" y="6044147"/>
            <a:ext cx="2448767" cy="26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roxima Nova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Proxima Nova Rg"/>
                <a:ea typeface="Proxima Nova Rg"/>
                <a:cs typeface="Proxima Nova Rg"/>
                <a:sym typeface="Proxima Nova"/>
              </a:rPr>
              <a:t>Source: Workable DE&amp;I Workplace Survey</a:t>
            </a:r>
          </a:p>
        </p:txBody>
      </p:sp>
      <p:sp>
        <p:nvSpPr>
          <p:cNvPr id="7" name="Google Shape;45;p26">
            <a:extLst>
              <a:ext uri="{FF2B5EF4-FFF2-40B4-BE49-F238E27FC236}">
                <a16:creationId xmlns:a16="http://schemas.microsoft.com/office/drawing/2014/main" id="{5D0CF09E-11EF-6142-B187-E9500D8C481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8391441" y="6371063"/>
            <a:ext cx="30216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© 2019 - 2021 NUMLY™, INC.                      </a:t>
            </a:r>
            <a:fld id="{00000000-1234-1234-1234-123412341234}" type="slidenum">
              <a:rPr lang="en-US" smtClean="0"/>
              <a:pPr/>
              <a:t>9</a:t>
            </a:fld>
            <a:r>
              <a:rPr lang="en-US" dirty="0"/>
              <a:t>       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899335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Numly">
      <a:dk1>
        <a:srgbClr val="000000"/>
      </a:dk1>
      <a:lt1>
        <a:srgbClr val="FFFFFF"/>
      </a:lt1>
      <a:dk2>
        <a:srgbClr val="243541"/>
      </a:dk2>
      <a:lt2>
        <a:srgbClr val="E8E2E6"/>
      </a:lt2>
      <a:accent1>
        <a:srgbClr val="77AB87"/>
      </a:accent1>
      <a:accent2>
        <a:srgbClr val="6BAD9A"/>
      </a:accent2>
      <a:accent3>
        <a:srgbClr val="73A8B1"/>
      </a:accent3>
      <a:accent4>
        <a:srgbClr val="7799C1"/>
      </a:accent4>
      <a:accent5>
        <a:srgbClr val="9092CC"/>
      </a:accent5>
      <a:accent6>
        <a:srgbClr val="9477C1"/>
      </a:accent6>
      <a:hlink>
        <a:srgbClr val="AE699A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31786</TotalTime>
  <Words>1417</Words>
  <Application>Microsoft Macintosh PowerPoint</Application>
  <PresentationFormat>Widescreen</PresentationFormat>
  <Paragraphs>175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Alfa Slab One</vt:lpstr>
      <vt:lpstr>Arial</vt:lpstr>
      <vt:lpstr>Calibri</vt:lpstr>
      <vt:lpstr>Gill Sans</vt:lpstr>
      <vt:lpstr>Noto Sans Symbols</vt:lpstr>
      <vt:lpstr>Proxima Nova</vt:lpstr>
      <vt:lpstr>Proxima Nova Rg</vt:lpstr>
      <vt:lpstr>DividendVTI</vt:lpstr>
      <vt:lpstr>PowerPoint Presentation</vt:lpstr>
      <vt:lpstr>Madhukar Govindaraju , Founder &amp; CEO of Numly</vt:lpstr>
      <vt:lpstr>Two Intertwined, But Different Concepts</vt:lpstr>
      <vt:lpstr>Diversity Doesn’t Work Without Inclusion</vt:lpstr>
      <vt:lpstr>Poll: What’s the current state of DEIB in your company?</vt:lpstr>
      <vt:lpstr>Overall Sentiment on DEIB is Markedly Negative</vt:lpstr>
      <vt:lpstr>The Challenges</vt:lpstr>
      <vt:lpstr>Companies Must…</vt:lpstr>
      <vt:lpstr>Inclusion is Everyone’s Responsibility</vt:lpstr>
      <vt:lpstr>PowerPoint Presentation</vt:lpstr>
      <vt:lpstr>It Starts with Leadership</vt:lpstr>
      <vt:lpstr>6 Signature Traits for Inclusive Leadership</vt:lpstr>
      <vt:lpstr>Start with Leaders But Don’t Stop There</vt:lpstr>
      <vt:lpstr>Coaching Correlates with Higher Organizational Resilience </vt:lpstr>
      <vt:lpstr>Peer Coaching: A Different Approach</vt:lpstr>
      <vt:lpstr>What is Peer Coaching?</vt:lpstr>
      <vt:lpstr>Why Peer Coaching?</vt:lpstr>
      <vt:lpstr>PowerPoint Presentation</vt:lpstr>
      <vt:lpstr>Hybrid Work Has Introduced A New Set of Challenges</vt:lpstr>
      <vt:lpstr>Poll: Where Would You Start?</vt:lpstr>
      <vt:lpstr>Numly Provides A Guided and Structured Process</vt:lpstr>
      <vt:lpstr>Cultivate Leadership Skills That Foster Inclusion</vt:lpstr>
      <vt:lpstr>What’s the State of DEIB in Your Organization?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shalini.rkn shalini.rkn</dc:creator>
  <cp:lastModifiedBy>Madhukar Govindaraju</cp:lastModifiedBy>
  <cp:revision>348</cp:revision>
  <cp:lastPrinted>2021-01-12T22:58:45Z</cp:lastPrinted>
  <dcterms:created xsi:type="dcterms:W3CDTF">2020-10-08T12:31:09Z</dcterms:created>
  <dcterms:modified xsi:type="dcterms:W3CDTF">2021-11-29T22:04:57Z</dcterms:modified>
</cp:coreProperties>
</file>